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96" r:id="rId1"/>
  </p:sldMasterIdLst>
  <p:notesMasterIdLst>
    <p:notesMasterId r:id="rId30"/>
  </p:notesMasterIdLst>
  <p:sldIdLst>
    <p:sldId id="256" r:id="rId2"/>
    <p:sldId id="284" r:id="rId3"/>
    <p:sldId id="285" r:id="rId4"/>
    <p:sldId id="260" r:id="rId5"/>
    <p:sldId id="261" r:id="rId6"/>
    <p:sldId id="286" r:id="rId7"/>
    <p:sldId id="263" r:id="rId8"/>
    <p:sldId id="287" r:id="rId9"/>
    <p:sldId id="288" r:id="rId10"/>
    <p:sldId id="265" r:id="rId11"/>
    <p:sldId id="275" r:id="rId12"/>
    <p:sldId id="276" r:id="rId13"/>
    <p:sldId id="277" r:id="rId14"/>
    <p:sldId id="274" r:id="rId15"/>
    <p:sldId id="278" r:id="rId16"/>
    <p:sldId id="289" r:id="rId17"/>
    <p:sldId id="279" r:id="rId18"/>
    <p:sldId id="290" r:id="rId19"/>
    <p:sldId id="291" r:id="rId20"/>
    <p:sldId id="293" r:id="rId21"/>
    <p:sldId id="292" r:id="rId22"/>
    <p:sldId id="280" r:id="rId23"/>
    <p:sldId id="281" r:id="rId24"/>
    <p:sldId id="282" r:id="rId25"/>
    <p:sldId id="283" r:id="rId26"/>
    <p:sldId id="269" r:id="rId27"/>
    <p:sldId id="273" r:id="rId28"/>
    <p:sldId id="271" r:id="rId29"/>
  </p:sldIdLst>
  <p:sldSz cx="9144000" cy="6858000" type="screen4x3"/>
  <p:notesSz cx="6858000" cy="9144000"/>
  <p:embeddedFontLst>
    <p:embeddedFont>
      <p:font typeface="Calibri" panose="020F0502020204030204" pitchFamily="34" charset="0"/>
      <p:regular r:id="rId31"/>
      <p:bold r:id="rId32"/>
      <p:italic r:id="rId33"/>
      <p:boldItalic r:id="rId34"/>
    </p:embeddedFont>
    <p:embeddedFont>
      <p:font typeface="Gill Sans MT" panose="020B0502020104020203" pitchFamily="34" charset="0"/>
      <p:regular r:id="rId35"/>
      <p:bold r:id="rId36"/>
      <p:italic r:id="rId37"/>
      <p:boldItalic r:id="rId38"/>
    </p:embeddedFont>
    <p:embeddedFont>
      <p:font typeface="Verdana" panose="020B0604030504040204" pitchFamily="34" charset="0"/>
      <p:regular r:id="rId39"/>
      <p:bold r:id="rId40"/>
      <p:italic r:id="rId41"/>
      <p:boldItalic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3" roundtripDataSignature="AMtx7mgxBK35K0w+jcjBaa2zx1idOop+T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496" autoAdjust="0"/>
  </p:normalViewPr>
  <p:slideViewPr>
    <p:cSldViewPr snapToGrid="0">
      <p:cViewPr varScale="1">
        <p:scale>
          <a:sx n="60" d="100"/>
          <a:sy n="60" d="100"/>
        </p:scale>
        <p:origin x="168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8" name="Google Shape;438;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6826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687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76053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55547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8" name="Google Shape;438;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GB"/>
              <a:t>Click to edit Master title style</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a:xfrm>
            <a:off x="2396319" y="329308"/>
            <a:ext cx="3086292" cy="309201"/>
          </a:xfrm>
        </p:spPr>
        <p:txBody>
          <a:bodyPr/>
          <a:lstStyle/>
          <a:p>
            <a:endParaRPr lang="en-IN"/>
          </a:p>
        </p:txBody>
      </p:sp>
      <p:sp>
        <p:nvSpPr>
          <p:cNvPr id="6" name="Slide Number Placeholder 5"/>
          <p:cNvSpPr>
            <a:spLocks noGrp="1"/>
          </p:cNvSpPr>
          <p:nvPr>
            <p:ph type="sldNum" sz="quarter" idx="12"/>
          </p:nvPr>
        </p:nvSpPr>
        <p:spPr>
          <a:xfrm>
            <a:off x="1434703" y="798973"/>
            <a:ext cx="802005" cy="503578"/>
          </a:xfrm>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0632189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15068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00281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05055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GB"/>
              <a:t>Click to edit Master title style</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8653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9579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5969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1627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39984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08570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endParaRPr lang="en-IN"/>
          </a:p>
        </p:txBody>
      </p:sp>
      <p:sp>
        <p:nvSpPr>
          <p:cNvPr id="6" name="Footer Placeholder 5"/>
          <p:cNvSpPr>
            <a:spLocks noGrp="1"/>
          </p:cNvSpPr>
          <p:nvPr>
            <p:ph type="ftr" sz="quarter" idx="11"/>
          </p:nvPr>
        </p:nvSpPr>
        <p:spPr>
          <a:xfrm>
            <a:off x="1437530" y="318641"/>
            <a:ext cx="3251553" cy="320931"/>
          </a:xfrm>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5861283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10/28/2022</a:t>
            </a:fld>
            <a:endParaRPr lang="en-US" dirty="0"/>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40434316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
          <p:cNvSpPr txBox="1"/>
          <p:nvPr/>
        </p:nvSpPr>
        <p:spPr>
          <a:xfrm>
            <a:off x="-86363" y="481929"/>
            <a:ext cx="9144000" cy="469988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2776"/>
              </a:buClr>
              <a:buSzPts val="3600"/>
              <a:buFont typeface="Verdana"/>
              <a:buNone/>
            </a:pPr>
            <a:r>
              <a:rPr lang="en-US" sz="3000" b="1" i="0" u="none" strike="noStrike" cap="none" dirty="0">
                <a:solidFill>
                  <a:schemeClr val="dk1"/>
                </a:solidFill>
                <a:latin typeface="Arial"/>
                <a:ea typeface="Arial"/>
                <a:cs typeface="Arial"/>
                <a:sym typeface="Arial"/>
              </a:rPr>
              <a:t>       </a:t>
            </a:r>
            <a:r>
              <a:rPr lang="en-IN" sz="4400" b="1" i="0" u="none" strike="noStrike" dirty="0">
                <a:solidFill>
                  <a:srgbClr val="000000"/>
                </a:solidFill>
                <a:effectLst/>
                <a:latin typeface="Arial" panose="020B0604020202020204" pitchFamily="34" charset="0"/>
              </a:rPr>
              <a:t>Hourly Energy Consumption Forecast</a:t>
            </a:r>
            <a:r>
              <a:rPr lang="en-IN" sz="3200" b="1" i="0" u="none" strike="noStrike" dirty="0">
                <a:solidFill>
                  <a:srgbClr val="000000"/>
                </a:solidFill>
                <a:effectLst/>
                <a:latin typeface="Arial" panose="020B0604020202020204" pitchFamily="34" charset="0"/>
              </a:rPr>
              <a:t> </a:t>
            </a:r>
          </a:p>
          <a:p>
            <a:pPr marL="0" marR="0" lvl="0" indent="0" algn="ctr" rtl="0">
              <a:lnSpc>
                <a:spcPct val="100000"/>
              </a:lnSpc>
              <a:spcBef>
                <a:spcPts val="0"/>
              </a:spcBef>
              <a:spcAft>
                <a:spcPts val="0"/>
              </a:spcAft>
              <a:buClr>
                <a:srgbClr val="002776"/>
              </a:buClr>
              <a:buSzPts val="3600"/>
              <a:buFont typeface="Verdana"/>
              <a:buNone/>
            </a:pPr>
            <a:endParaRPr lang="en-IN" sz="3200" dirty="0">
              <a:effectLst/>
            </a:endParaRPr>
          </a:p>
          <a:p>
            <a:pPr marL="0" marR="0" lvl="0" indent="0" algn="ctr" rtl="0">
              <a:lnSpc>
                <a:spcPct val="100000"/>
              </a:lnSpc>
              <a:spcBef>
                <a:spcPts val="0"/>
              </a:spcBef>
              <a:spcAft>
                <a:spcPts val="0"/>
              </a:spcAft>
              <a:buClr>
                <a:srgbClr val="002776"/>
              </a:buClr>
              <a:buSzPts val="3600"/>
              <a:buFont typeface="Verdana"/>
              <a:buNone/>
            </a:pPr>
            <a:r>
              <a:rPr lang="en-US" sz="2800" b="1" i="0" u="none" strike="noStrike" cap="none" dirty="0">
                <a:solidFill>
                  <a:srgbClr val="002776"/>
                </a:solidFill>
                <a:latin typeface="+mj-lt"/>
                <a:ea typeface="Verdana"/>
                <a:cs typeface="Verdana"/>
                <a:sym typeface="Verdana"/>
              </a:rPr>
              <a:t>Team No: </a:t>
            </a:r>
            <a:r>
              <a:rPr lang="de-DE" sz="2800" b="1" i="0" u="none" strike="noStrike" cap="none" dirty="0">
                <a:solidFill>
                  <a:srgbClr val="002776"/>
                </a:solidFill>
                <a:latin typeface="+mj-lt"/>
                <a:ea typeface="Verdana"/>
                <a:cs typeface="Verdana"/>
                <a:sym typeface="Verdana"/>
              </a:rPr>
              <a:t>Team 5</a:t>
            </a:r>
          </a:p>
          <a:p>
            <a:pPr marL="0" marR="0" lvl="0" indent="0" rtl="0">
              <a:lnSpc>
                <a:spcPct val="100000"/>
              </a:lnSpc>
              <a:spcBef>
                <a:spcPts val="0"/>
              </a:spcBef>
              <a:spcAft>
                <a:spcPts val="0"/>
              </a:spcAft>
              <a:buClr>
                <a:srgbClr val="002776"/>
              </a:buClr>
              <a:buSzPts val="3600"/>
              <a:buFont typeface="Verdana"/>
              <a:buNone/>
            </a:pPr>
            <a:r>
              <a:rPr lang="de-DE" sz="2000" b="1" i="0" u="none" strike="noStrike" cap="none" dirty="0">
                <a:solidFill>
                  <a:srgbClr val="002776"/>
                </a:solidFill>
                <a:latin typeface="+mj-lt"/>
                <a:ea typeface="Verdana"/>
                <a:cs typeface="Verdana"/>
                <a:sym typeface="Verdana"/>
              </a:rPr>
              <a:t> </a:t>
            </a:r>
          </a:p>
          <a:p>
            <a:pPr lvl="3">
              <a:buClr>
                <a:srgbClr val="002776"/>
              </a:buClr>
              <a:buSzPts val="3600"/>
            </a:pPr>
            <a:r>
              <a:rPr lang="de-DE" sz="2000" b="1" dirty="0">
                <a:solidFill>
                  <a:srgbClr val="002776"/>
                </a:solidFill>
                <a:latin typeface="+mj-lt"/>
                <a:ea typeface="Verdana"/>
                <a:sym typeface="Verdana"/>
              </a:rPr>
              <a:t>1.Aniket  Nandkumar Kumbhar</a:t>
            </a:r>
          </a:p>
          <a:p>
            <a:pPr lvl="3">
              <a:buClr>
                <a:srgbClr val="002776"/>
              </a:buClr>
              <a:buSzPts val="3600"/>
            </a:pPr>
            <a:r>
              <a:rPr lang="de-DE" sz="2000" b="1" i="0" u="none" strike="noStrike" cap="none" dirty="0">
                <a:solidFill>
                  <a:srgbClr val="002776"/>
                </a:solidFill>
                <a:latin typeface="+mj-lt"/>
                <a:ea typeface="Verdana"/>
                <a:cs typeface="Arial"/>
                <a:sym typeface="Verdana"/>
              </a:rPr>
              <a:t>2.Ramazan Abdul Raheem</a:t>
            </a:r>
          </a:p>
          <a:p>
            <a:pPr lvl="3">
              <a:buClr>
                <a:srgbClr val="002776"/>
              </a:buClr>
              <a:buSzPts val="3600"/>
            </a:pPr>
            <a:r>
              <a:rPr lang="de-DE" sz="2000" b="1" dirty="0">
                <a:solidFill>
                  <a:srgbClr val="002776"/>
                </a:solidFill>
                <a:latin typeface="+mj-lt"/>
                <a:ea typeface="Verdana"/>
                <a:sym typeface="Verdana"/>
              </a:rPr>
              <a:t>3.Ankita S. Patil</a:t>
            </a:r>
          </a:p>
          <a:p>
            <a:pPr lvl="3">
              <a:buClr>
                <a:srgbClr val="002776"/>
              </a:buClr>
              <a:buSzPts val="3600"/>
            </a:pPr>
            <a:r>
              <a:rPr lang="de-DE" sz="2000" b="1" dirty="0">
                <a:solidFill>
                  <a:srgbClr val="002776"/>
                </a:solidFill>
                <a:latin typeface="+mj-lt"/>
                <a:ea typeface="Verdana"/>
                <a:sym typeface="Verdana"/>
              </a:rPr>
              <a:t>4.Pranjali Uday Shinde</a:t>
            </a:r>
          </a:p>
          <a:p>
            <a:pPr lvl="3">
              <a:buClr>
                <a:srgbClr val="002776"/>
              </a:buClr>
              <a:buSzPts val="3600"/>
            </a:pPr>
            <a:r>
              <a:rPr lang="de-DE" sz="2000" b="1" dirty="0">
                <a:solidFill>
                  <a:srgbClr val="002776"/>
                </a:solidFill>
                <a:latin typeface="+mj-lt"/>
                <a:ea typeface="Verdana"/>
                <a:sym typeface="Verdana"/>
              </a:rPr>
              <a:t>5.Pranjal Sharma</a:t>
            </a:r>
          </a:p>
          <a:p>
            <a:pPr lvl="3">
              <a:buClr>
                <a:srgbClr val="002776"/>
              </a:buClr>
              <a:buSzPts val="2400"/>
            </a:pPr>
            <a:r>
              <a:rPr lang="de-DE" sz="2000" b="1" dirty="0">
                <a:solidFill>
                  <a:srgbClr val="002776"/>
                </a:solidFill>
                <a:latin typeface="+mj-lt"/>
                <a:ea typeface="Verdana"/>
                <a:sym typeface="Verdana"/>
              </a:rPr>
              <a:t>6.Priyanka . J</a:t>
            </a:r>
          </a:p>
        </p:txBody>
      </p:sp>
      <p:pic>
        <p:nvPicPr>
          <p:cNvPr id="333" name="Google Shape;333;p1"/>
          <p:cNvPicPr preferRelativeResize="0"/>
          <p:nvPr/>
        </p:nvPicPr>
        <p:blipFill rotWithShape="1">
          <a:blip r:embed="rId3">
            <a:alphaModFix/>
          </a:blip>
          <a:srcRect/>
          <a:stretch/>
        </p:blipFill>
        <p:spPr>
          <a:xfrm>
            <a:off x="7700075" y="102542"/>
            <a:ext cx="1187050" cy="758774"/>
          </a:xfrm>
          <a:prstGeom prst="rect">
            <a:avLst/>
          </a:prstGeom>
          <a:noFill/>
          <a:ln>
            <a:noFill/>
          </a:ln>
        </p:spPr>
      </p:pic>
      <p:sp>
        <p:nvSpPr>
          <p:cNvPr id="2" name="Title 1">
            <a:extLst>
              <a:ext uri="{FF2B5EF4-FFF2-40B4-BE49-F238E27FC236}">
                <a16:creationId xmlns:a16="http://schemas.microsoft.com/office/drawing/2014/main" id="{AC69AC0E-6546-7921-1354-F2857A29481F}"/>
              </a:ext>
            </a:extLst>
          </p:cNvPr>
          <p:cNvSpPr>
            <a:spLocks noGrp="1"/>
          </p:cNvSpPr>
          <p:nvPr>
            <p:ph type="title"/>
          </p:nvPr>
        </p:nvSpPr>
        <p:spPr>
          <a:xfrm>
            <a:off x="5037287" y="4947449"/>
            <a:ext cx="4020350" cy="1049235"/>
          </a:xfrm>
        </p:spPr>
        <p:txBody>
          <a:bodyPr>
            <a:normAutofit/>
          </a:bodyPr>
          <a:lstStyle/>
          <a:p>
            <a:pPr lvl="3" algn="r"/>
            <a:r>
              <a:rPr lang="de-DE" sz="3200" b="1" dirty="0">
                <a:solidFill>
                  <a:srgbClr val="002776"/>
                </a:solidFill>
                <a:latin typeface="+mj-lt"/>
                <a:ea typeface="Verdana"/>
                <a:sym typeface="Verdana"/>
              </a:rPr>
              <a:t> </a:t>
            </a:r>
            <a:r>
              <a:rPr lang="de-DE" sz="2200" b="1" i="0" u="none" strike="noStrike" cap="none" dirty="0">
                <a:solidFill>
                  <a:srgbClr val="002776"/>
                </a:solidFill>
                <a:latin typeface="+mj-lt"/>
                <a:ea typeface="Verdana"/>
                <a:cs typeface="Verdana"/>
                <a:sym typeface="Verdana"/>
              </a:rPr>
              <a:t>Mentor Name: Neha Gupta</a:t>
            </a:r>
            <a:br>
              <a:rPr lang="de-DE" sz="2200" b="1" i="0" u="none" strike="noStrike" cap="none" dirty="0">
                <a:solidFill>
                  <a:srgbClr val="002776"/>
                </a:solidFill>
                <a:latin typeface="+mj-lt"/>
                <a:ea typeface="Verdana"/>
                <a:cs typeface="Verdana"/>
                <a:sym typeface="Verdana"/>
              </a:rPr>
            </a:br>
            <a:r>
              <a:rPr lang="de-DE" sz="2200" b="1" dirty="0">
                <a:solidFill>
                  <a:srgbClr val="002776"/>
                </a:solidFill>
                <a:latin typeface="+mj-lt"/>
                <a:ea typeface="Verdana"/>
                <a:cs typeface="Verdana"/>
                <a:sym typeface="Verdana"/>
              </a:rPr>
              <a:t>Date:27</a:t>
            </a:r>
            <a:r>
              <a:rPr lang="de-DE" sz="2200" b="1" i="0" u="none" strike="noStrike" cap="none" dirty="0">
                <a:solidFill>
                  <a:srgbClr val="002776"/>
                </a:solidFill>
                <a:latin typeface="+mj-lt"/>
                <a:ea typeface="Verdana"/>
                <a:cs typeface="Verdana"/>
                <a:sym typeface="Verdana"/>
              </a:rPr>
              <a:t>/10/2022</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9"/>
          <p:cNvSpPr txBox="1"/>
          <p:nvPr/>
        </p:nvSpPr>
        <p:spPr>
          <a:xfrm>
            <a:off x="2933955" y="511604"/>
            <a:ext cx="327608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Model Building</a:t>
            </a:r>
            <a:endParaRPr sz="1400" b="0" i="0" u="none" strike="noStrike" cap="none" dirty="0">
              <a:solidFill>
                <a:srgbClr val="000000"/>
              </a:solidFill>
              <a:latin typeface="Arial"/>
              <a:ea typeface="Arial"/>
              <a:cs typeface="Arial"/>
              <a:sym typeface="Arial"/>
            </a:endParaRPr>
          </a:p>
        </p:txBody>
      </p:sp>
      <p:pic>
        <p:nvPicPr>
          <p:cNvPr id="400" name="Google Shape;400;p9"/>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 Placeholder 2">
            <a:extLst>
              <a:ext uri="{FF2B5EF4-FFF2-40B4-BE49-F238E27FC236}">
                <a16:creationId xmlns:a16="http://schemas.microsoft.com/office/drawing/2014/main" id="{80C2881F-AD0A-8E56-5563-431A9DBBD4D7}"/>
              </a:ext>
            </a:extLst>
          </p:cNvPr>
          <p:cNvSpPr>
            <a:spLocks noGrp="1"/>
          </p:cNvSpPr>
          <p:nvPr>
            <p:ph idx="1"/>
          </p:nvPr>
        </p:nvSpPr>
        <p:spPr>
          <a:xfrm>
            <a:off x="628649" y="2114384"/>
            <a:ext cx="7886700" cy="2890754"/>
          </a:xfrm>
        </p:spPr>
        <p:txBody>
          <a:bodyPr/>
          <a:lstStyle/>
          <a:p>
            <a:r>
              <a:rPr lang="en-US" b="1" dirty="0">
                <a:latin typeface="Times New Roman" panose="02020603050405020304" pitchFamily="18" charset="0"/>
                <a:cs typeface="Times New Roman" panose="02020603050405020304" pitchFamily="18" charset="0"/>
              </a:rPr>
              <a:t>Arima Model</a:t>
            </a:r>
          </a:p>
          <a:p>
            <a:r>
              <a:rPr lang="en-US" b="1" dirty="0" err="1">
                <a:latin typeface="Times New Roman" panose="02020603050405020304" pitchFamily="18" charset="0"/>
                <a:cs typeface="Times New Roman" panose="02020603050405020304" pitchFamily="18" charset="0"/>
              </a:rPr>
              <a:t>Sarima</a:t>
            </a:r>
            <a:r>
              <a:rPr lang="en-US" b="1" dirty="0">
                <a:latin typeface="Times New Roman" panose="02020603050405020304" pitchFamily="18" charset="0"/>
                <a:cs typeface="Times New Roman" panose="02020603050405020304" pitchFamily="18" charset="0"/>
              </a:rPr>
              <a:t> Model</a:t>
            </a:r>
          </a:p>
          <a:p>
            <a:r>
              <a:rPr lang="en-US" b="1" dirty="0">
                <a:latin typeface="Times New Roman" panose="02020603050405020304" pitchFamily="18" charset="0"/>
                <a:cs typeface="Times New Roman" panose="02020603050405020304" pitchFamily="18" charset="0"/>
              </a:rPr>
              <a:t>Linear Regression</a:t>
            </a:r>
          </a:p>
          <a:p>
            <a:r>
              <a:rPr lang="en-US" b="1" dirty="0">
                <a:latin typeface="Times New Roman" panose="02020603050405020304" pitchFamily="18" charset="0"/>
                <a:cs typeface="Times New Roman" panose="02020603050405020304" pitchFamily="18" charset="0"/>
              </a:rPr>
              <a:t>Random Forest</a:t>
            </a:r>
          </a:p>
          <a:p>
            <a:r>
              <a:rPr lang="en-US" b="1" dirty="0" err="1">
                <a:latin typeface="Times New Roman" panose="02020603050405020304" pitchFamily="18" charset="0"/>
                <a:cs typeface="Times New Roman" panose="02020603050405020304" pitchFamily="18" charset="0"/>
              </a:rPr>
              <a:t>XGBoost</a:t>
            </a:r>
            <a:endParaRPr 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3AEC-45AA-B655-5CCD-D908EE80AAB2}"/>
              </a:ext>
            </a:extLst>
          </p:cNvPr>
          <p:cNvSpPr>
            <a:spLocks noGrp="1"/>
          </p:cNvSpPr>
          <p:nvPr>
            <p:ph type="title"/>
          </p:nvPr>
        </p:nvSpPr>
        <p:spPr>
          <a:xfrm>
            <a:off x="628650" y="484184"/>
            <a:ext cx="7386184" cy="1100480"/>
          </a:xfrm>
        </p:spPr>
        <p:txBody>
          <a:bodyPr>
            <a:normAutofit fontScale="90000"/>
          </a:bodyPr>
          <a:lstStyle/>
          <a:p>
            <a:pPr algn="ctr"/>
            <a:r>
              <a:rPr lang="en-US" sz="2800" b="1" cap="none" dirty="0">
                <a:solidFill>
                  <a:srgbClr val="002776"/>
                </a:solidFill>
                <a:latin typeface="Arial"/>
                <a:cs typeface="Arial"/>
              </a:rPr>
              <a:t>ARIMA Model</a:t>
            </a:r>
            <a:br>
              <a:rPr lang="en-US" sz="2800" b="1" cap="none" dirty="0">
                <a:solidFill>
                  <a:srgbClr val="002776"/>
                </a:solidFill>
                <a:latin typeface="Arial"/>
                <a:cs typeface="Arial"/>
              </a:rPr>
            </a:br>
            <a:r>
              <a:rPr lang="en-US" sz="2800" b="1" cap="none" dirty="0">
                <a:solidFill>
                  <a:srgbClr val="002776"/>
                </a:solidFill>
                <a:latin typeface="Arial"/>
                <a:cs typeface="Arial"/>
              </a:rPr>
              <a:t>(Autoregressive integrated moving average)</a:t>
            </a:r>
          </a:p>
        </p:txBody>
      </p:sp>
      <p:sp>
        <p:nvSpPr>
          <p:cNvPr id="3" name="Text Placeholder 2">
            <a:extLst>
              <a:ext uri="{FF2B5EF4-FFF2-40B4-BE49-F238E27FC236}">
                <a16:creationId xmlns:a16="http://schemas.microsoft.com/office/drawing/2014/main" id="{29D224DA-12F2-981E-ACA4-CB6D16035F2C}"/>
              </a:ext>
            </a:extLst>
          </p:cNvPr>
          <p:cNvSpPr>
            <a:spLocks noGrp="1"/>
          </p:cNvSpPr>
          <p:nvPr>
            <p:ph idx="1"/>
          </p:nvPr>
        </p:nvSpPr>
        <p:spPr>
          <a:xfrm>
            <a:off x="396039" y="1034424"/>
            <a:ext cx="8119311" cy="2521786"/>
          </a:xfrm>
        </p:spPr>
        <p:txBody>
          <a:bodyPr>
            <a:normAutofit/>
          </a:bodyPr>
          <a:lstStyle/>
          <a:p>
            <a:pPr marL="114300" indent="0">
              <a:buNone/>
            </a:pPr>
            <a:endParaRPr lang="en-US" sz="3200" dirty="0"/>
          </a:p>
          <a:p>
            <a:pPr marL="114300" indent="0">
              <a:buNone/>
            </a:pPr>
            <a:r>
              <a:rPr lang="en-US" sz="2400" b="1" dirty="0">
                <a:latin typeface="Times New Roman" panose="02020603050405020304" pitchFamily="18" charset="0"/>
                <a:cs typeface="Times New Roman" panose="02020603050405020304" pitchFamily="18" charset="0"/>
              </a:rPr>
              <a:t> </a:t>
            </a:r>
            <a:r>
              <a:rPr lang="en-US" sz="2400" b="1" i="0" dirty="0">
                <a:solidFill>
                  <a:srgbClr val="292929"/>
                </a:solidFill>
                <a:effectLst/>
                <a:latin typeface="Times New Roman" panose="02020603050405020304" pitchFamily="18" charset="0"/>
                <a:cs typeface="Times New Roman" panose="02020603050405020304" pitchFamily="18" charset="0"/>
              </a:rPr>
              <a:t>Stationarity Check:</a:t>
            </a:r>
          </a:p>
          <a:p>
            <a:pPr marL="114300" indent="0">
              <a:buNone/>
            </a:pPr>
            <a:r>
              <a:rPr lang="en-US" sz="2400" b="1" i="0" dirty="0">
                <a:solidFill>
                  <a:srgbClr val="292929"/>
                </a:solidFill>
                <a:effectLst/>
                <a:latin typeface="Times New Roman" panose="02020603050405020304" pitchFamily="18" charset="0"/>
                <a:cs typeface="Times New Roman" panose="02020603050405020304" pitchFamily="18" charset="0"/>
              </a:rPr>
              <a:t>1. </a:t>
            </a:r>
            <a:r>
              <a:rPr lang="en-US" b="1" i="0" dirty="0">
                <a:solidFill>
                  <a:srgbClr val="292929"/>
                </a:solidFill>
                <a:effectLst/>
                <a:latin typeface="Times New Roman" panose="02020603050405020304" pitchFamily="18" charset="0"/>
                <a:cs typeface="Times New Roman" panose="02020603050405020304" pitchFamily="18" charset="0"/>
              </a:rPr>
              <a:t>Dickey-Fuller Test</a:t>
            </a:r>
          </a:p>
          <a:p>
            <a:pPr marL="114300" indent="0">
              <a:buNone/>
            </a:pPr>
            <a:r>
              <a:rPr lang="en-US" b="1" dirty="0">
                <a:solidFill>
                  <a:srgbClr val="292929"/>
                </a:solidFill>
                <a:latin typeface="Times New Roman" panose="02020603050405020304" pitchFamily="18" charset="0"/>
                <a:cs typeface="Times New Roman" panose="02020603050405020304" pitchFamily="18" charset="0"/>
              </a:rPr>
              <a:t>2. ACF and PACF Plots</a:t>
            </a:r>
          </a:p>
        </p:txBody>
      </p:sp>
      <p:sp>
        <p:nvSpPr>
          <p:cNvPr id="4" name="Text Placeholder 2">
            <a:extLst>
              <a:ext uri="{FF2B5EF4-FFF2-40B4-BE49-F238E27FC236}">
                <a16:creationId xmlns:a16="http://schemas.microsoft.com/office/drawing/2014/main" id="{32338229-0AB4-A868-91D6-93E64BA5C426}"/>
              </a:ext>
            </a:extLst>
          </p:cNvPr>
          <p:cNvSpPr txBox="1">
            <a:spLocks/>
          </p:cNvSpPr>
          <p:nvPr/>
        </p:nvSpPr>
        <p:spPr>
          <a:xfrm>
            <a:off x="396039" y="3429000"/>
            <a:ext cx="7886700" cy="275055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2400" b="1" dirty="0">
                <a:latin typeface="Times New Roman" panose="02020603050405020304" pitchFamily="18" charset="0"/>
                <a:cs typeface="Times New Roman" panose="02020603050405020304" pitchFamily="18" charset="0"/>
              </a:rPr>
              <a:t> </a:t>
            </a:r>
            <a:r>
              <a:rPr lang="en-US" sz="2400" b="1" dirty="0">
                <a:solidFill>
                  <a:srgbClr val="292929"/>
                </a:solidFill>
                <a:latin typeface="Times New Roman" panose="02020603050405020304" pitchFamily="18" charset="0"/>
                <a:cs typeface="Times New Roman" panose="02020603050405020304" pitchFamily="18" charset="0"/>
              </a:rPr>
              <a:t>Non- Stationarity Data to make it Stationary:</a:t>
            </a:r>
          </a:p>
          <a:p>
            <a:pPr marL="114300" indent="0">
              <a:buFont typeface="Arial"/>
              <a:buNone/>
            </a:pPr>
            <a:endParaRPr lang="en-US" sz="2400" dirty="0">
              <a:solidFill>
                <a:srgbClr val="292929"/>
              </a:solidFill>
              <a:latin typeface="Times New Roman" panose="02020603050405020304" pitchFamily="18" charset="0"/>
              <a:cs typeface="Times New Roman" panose="02020603050405020304" pitchFamily="18" charset="0"/>
            </a:endParaRPr>
          </a:p>
          <a:p>
            <a:pPr marL="114300" indent="0">
              <a:buNone/>
            </a:pPr>
            <a:r>
              <a:rPr lang="en-US" sz="2400" b="1" dirty="0">
                <a:solidFill>
                  <a:srgbClr val="292929"/>
                </a:solidFill>
                <a:latin typeface="Times New Roman" panose="02020603050405020304" pitchFamily="18" charset="0"/>
                <a:cs typeface="Times New Roman" panose="02020603050405020304" pitchFamily="18" charset="0"/>
              </a:rPr>
              <a:t>1</a:t>
            </a:r>
            <a:r>
              <a:rPr lang="en-US" sz="2000" b="1" dirty="0">
                <a:solidFill>
                  <a:srgbClr val="292929"/>
                </a:solidFill>
                <a:latin typeface="Times New Roman" panose="02020603050405020304" pitchFamily="18" charset="0"/>
                <a:cs typeface="Times New Roman" panose="02020603050405020304" pitchFamily="18" charset="0"/>
              </a:rPr>
              <a:t>. Differencing</a:t>
            </a:r>
          </a:p>
          <a:p>
            <a:pPr marL="114300" indent="0">
              <a:buNone/>
            </a:pPr>
            <a:r>
              <a:rPr lang="en-US" sz="2000" b="1" dirty="0">
                <a:solidFill>
                  <a:srgbClr val="292929"/>
                </a:solidFill>
                <a:latin typeface="Times New Roman" panose="02020603050405020304" pitchFamily="18" charset="0"/>
                <a:cs typeface="Times New Roman" panose="02020603050405020304" pitchFamily="18" charset="0"/>
              </a:rPr>
              <a:t>2. Lag transformation</a:t>
            </a:r>
          </a:p>
          <a:p>
            <a:pPr marL="114300" indent="0">
              <a:buNone/>
            </a:pPr>
            <a:r>
              <a:rPr lang="en-US" sz="2000" b="1" dirty="0">
                <a:solidFill>
                  <a:srgbClr val="292929"/>
                </a:solidFill>
                <a:latin typeface="Times New Roman" panose="02020603050405020304" pitchFamily="18" charset="0"/>
                <a:cs typeface="Times New Roman" panose="02020603050405020304" pitchFamily="18" charset="0"/>
              </a:rPr>
              <a:t>3. Rolling mean</a:t>
            </a:r>
          </a:p>
          <a:p>
            <a:pPr marL="114300" indent="0">
              <a:buNone/>
            </a:pPr>
            <a:r>
              <a:rPr lang="en-US" sz="2000" b="1" dirty="0">
                <a:solidFill>
                  <a:srgbClr val="292929"/>
                </a:solidFill>
                <a:latin typeface="Times New Roman" panose="02020603050405020304" pitchFamily="18" charset="0"/>
                <a:cs typeface="Times New Roman" panose="02020603050405020304" pitchFamily="18" charset="0"/>
              </a:rPr>
              <a:t>4. Exponential function</a:t>
            </a:r>
          </a:p>
        </p:txBody>
      </p:sp>
    </p:spTree>
    <p:extLst>
      <p:ext uri="{BB962C8B-B14F-4D97-AF65-F5344CB8AC3E}">
        <p14:creationId xmlns:p14="http://schemas.microsoft.com/office/powerpoint/2010/main" val="1116548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3ECBED6-04B7-620B-0962-1F4BD47D0F73}"/>
              </a:ext>
            </a:extLst>
          </p:cNvPr>
          <p:cNvSpPr>
            <a:spLocks noGrp="1"/>
          </p:cNvSpPr>
          <p:nvPr>
            <p:ph type="title"/>
          </p:nvPr>
        </p:nvSpPr>
        <p:spPr>
          <a:xfrm>
            <a:off x="628650" y="512953"/>
            <a:ext cx="7886700" cy="681035"/>
          </a:xfrm>
        </p:spPr>
        <p:txBody>
          <a:bodyPr>
            <a:noAutofit/>
          </a:bodyPr>
          <a:lstStyle/>
          <a:p>
            <a:r>
              <a:rPr lang="en-US" sz="2500" b="1" cap="none" dirty="0">
                <a:solidFill>
                  <a:srgbClr val="002776"/>
                </a:solidFill>
                <a:latin typeface="Arial"/>
                <a:cs typeface="Arial"/>
              </a:rPr>
              <a:t>Dickey-Fuller Test : For stationarity check</a:t>
            </a:r>
            <a:br>
              <a:rPr lang="en-US" sz="2800" i="0" dirty="0">
                <a:solidFill>
                  <a:srgbClr val="292929"/>
                </a:solidFill>
                <a:effectLst/>
                <a:latin typeface="source-serif-pro"/>
              </a:rPr>
            </a:br>
            <a:endParaRPr lang="en-US" sz="2800" dirty="0"/>
          </a:p>
        </p:txBody>
      </p:sp>
      <p:sp>
        <p:nvSpPr>
          <p:cNvPr id="3" name="Text Placeholder 2">
            <a:extLst>
              <a:ext uri="{FF2B5EF4-FFF2-40B4-BE49-F238E27FC236}">
                <a16:creationId xmlns:a16="http://schemas.microsoft.com/office/drawing/2014/main" id="{29D224DA-12F2-981E-ACA4-CB6D16035F2C}"/>
              </a:ext>
            </a:extLst>
          </p:cNvPr>
          <p:cNvSpPr>
            <a:spLocks noGrp="1"/>
          </p:cNvSpPr>
          <p:nvPr>
            <p:ph type="body" idx="4294967295"/>
          </p:nvPr>
        </p:nvSpPr>
        <p:spPr>
          <a:xfrm>
            <a:off x="0" y="1825625"/>
            <a:ext cx="7886700" cy="2522538"/>
          </a:xfrm>
        </p:spPr>
        <p:txBody>
          <a:bodyPr>
            <a:normAutofit/>
          </a:bodyPr>
          <a:lstStyle/>
          <a:p>
            <a:pPr marL="114300" indent="0">
              <a:buNone/>
            </a:pPr>
            <a:endParaRPr lang="en-US" sz="3200" dirty="0"/>
          </a:p>
          <a:p>
            <a:pPr marL="114300" indent="0">
              <a:buNone/>
            </a:pPr>
            <a:r>
              <a:rPr lang="en-US" sz="3200" dirty="0"/>
              <a:t> </a:t>
            </a:r>
            <a:endParaRPr lang="en-US" dirty="0">
              <a:solidFill>
                <a:srgbClr val="292929"/>
              </a:solidFill>
              <a:latin typeface="source-serif-pro"/>
            </a:endParaRPr>
          </a:p>
        </p:txBody>
      </p:sp>
      <p:pic>
        <p:nvPicPr>
          <p:cNvPr id="8" name="Picture 7">
            <a:extLst>
              <a:ext uri="{FF2B5EF4-FFF2-40B4-BE49-F238E27FC236}">
                <a16:creationId xmlns:a16="http://schemas.microsoft.com/office/drawing/2014/main" id="{06B3AFE7-7770-4DB4-C3E2-D816956E85D6}"/>
              </a:ext>
            </a:extLst>
          </p:cNvPr>
          <p:cNvPicPr>
            <a:picLocks noChangeAspect="1"/>
          </p:cNvPicPr>
          <p:nvPr/>
        </p:nvPicPr>
        <p:blipFill>
          <a:blip r:embed="rId2"/>
          <a:stretch>
            <a:fillRect/>
          </a:stretch>
        </p:blipFill>
        <p:spPr>
          <a:xfrm>
            <a:off x="0" y="1404534"/>
            <a:ext cx="9144000" cy="5364480"/>
          </a:xfrm>
          <a:prstGeom prst="rect">
            <a:avLst/>
          </a:prstGeom>
        </p:spPr>
      </p:pic>
    </p:spTree>
    <p:extLst>
      <p:ext uri="{BB962C8B-B14F-4D97-AF65-F5344CB8AC3E}">
        <p14:creationId xmlns:p14="http://schemas.microsoft.com/office/powerpoint/2010/main" val="159761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3ECBED6-04B7-620B-0962-1F4BD47D0F73}"/>
              </a:ext>
            </a:extLst>
          </p:cNvPr>
          <p:cNvSpPr>
            <a:spLocks noGrp="1"/>
          </p:cNvSpPr>
          <p:nvPr>
            <p:ph type="title"/>
          </p:nvPr>
        </p:nvSpPr>
        <p:spPr>
          <a:xfrm>
            <a:off x="628650" y="129941"/>
            <a:ext cx="7886700" cy="681035"/>
          </a:xfrm>
        </p:spPr>
        <p:txBody>
          <a:bodyPr>
            <a:noAutofit/>
          </a:bodyPr>
          <a:lstStyle/>
          <a:p>
            <a:r>
              <a:rPr lang="en-US" sz="2500" b="1" cap="none" dirty="0">
                <a:solidFill>
                  <a:srgbClr val="002776"/>
                </a:solidFill>
                <a:latin typeface="Arial"/>
                <a:cs typeface="Arial"/>
              </a:rPr>
              <a:t>Differencing by Rolling mean</a:t>
            </a:r>
            <a:br>
              <a:rPr lang="en-US" sz="2800" i="0" dirty="0">
                <a:solidFill>
                  <a:srgbClr val="292929"/>
                </a:solidFill>
                <a:effectLst/>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29D224DA-12F2-981E-ACA4-CB6D16035F2C}"/>
              </a:ext>
            </a:extLst>
          </p:cNvPr>
          <p:cNvSpPr>
            <a:spLocks noGrp="1"/>
          </p:cNvSpPr>
          <p:nvPr>
            <p:ph type="body" idx="4294967295"/>
          </p:nvPr>
        </p:nvSpPr>
        <p:spPr>
          <a:xfrm>
            <a:off x="0" y="1825625"/>
            <a:ext cx="7886700" cy="2522538"/>
          </a:xfrm>
        </p:spPr>
        <p:txBody>
          <a:bodyPr>
            <a:normAutofit/>
          </a:bodyPr>
          <a:lstStyle/>
          <a:p>
            <a:pPr marL="114300" indent="0">
              <a:buNone/>
            </a:pPr>
            <a:endParaRPr lang="en-US" sz="3200" dirty="0"/>
          </a:p>
          <a:p>
            <a:pPr marL="114300" indent="0">
              <a:buNone/>
            </a:pPr>
            <a:r>
              <a:rPr lang="en-US" sz="3200" dirty="0"/>
              <a:t> </a:t>
            </a:r>
            <a:endParaRPr lang="en-US" dirty="0">
              <a:solidFill>
                <a:srgbClr val="292929"/>
              </a:solidFill>
              <a:latin typeface="source-serif-pro"/>
            </a:endParaRPr>
          </a:p>
        </p:txBody>
      </p:sp>
      <p:pic>
        <p:nvPicPr>
          <p:cNvPr id="4" name="Picture 3">
            <a:extLst>
              <a:ext uri="{FF2B5EF4-FFF2-40B4-BE49-F238E27FC236}">
                <a16:creationId xmlns:a16="http://schemas.microsoft.com/office/drawing/2014/main" id="{3A79C2B3-F305-A84A-1678-81126A5D4CDA}"/>
              </a:ext>
            </a:extLst>
          </p:cNvPr>
          <p:cNvPicPr>
            <a:picLocks noChangeAspect="1"/>
          </p:cNvPicPr>
          <p:nvPr/>
        </p:nvPicPr>
        <p:blipFill>
          <a:blip r:embed="rId2"/>
          <a:stretch>
            <a:fillRect/>
          </a:stretch>
        </p:blipFill>
        <p:spPr>
          <a:xfrm>
            <a:off x="336884" y="810976"/>
            <a:ext cx="8471836" cy="5239304"/>
          </a:xfrm>
          <a:prstGeom prst="rect">
            <a:avLst/>
          </a:prstGeom>
        </p:spPr>
      </p:pic>
    </p:spTree>
    <p:extLst>
      <p:ext uri="{BB962C8B-B14F-4D97-AF65-F5344CB8AC3E}">
        <p14:creationId xmlns:p14="http://schemas.microsoft.com/office/powerpoint/2010/main" val="501081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12556D-ADB0-0F6F-C91D-EE33578C0B5F}"/>
              </a:ext>
            </a:extLst>
          </p:cNvPr>
          <p:cNvPicPr>
            <a:picLocks noChangeAspect="1"/>
          </p:cNvPicPr>
          <p:nvPr/>
        </p:nvPicPr>
        <p:blipFill>
          <a:blip r:embed="rId2"/>
          <a:stretch>
            <a:fillRect/>
          </a:stretch>
        </p:blipFill>
        <p:spPr>
          <a:xfrm>
            <a:off x="7715399" y="214334"/>
            <a:ext cx="1188823" cy="414564"/>
          </a:xfrm>
          <a:prstGeom prst="rect">
            <a:avLst/>
          </a:prstGeom>
        </p:spPr>
      </p:pic>
      <p:pic>
        <p:nvPicPr>
          <p:cNvPr id="1026" name="Picture 2">
            <a:extLst>
              <a:ext uri="{FF2B5EF4-FFF2-40B4-BE49-F238E27FC236}">
                <a16:creationId xmlns:a16="http://schemas.microsoft.com/office/drawing/2014/main" id="{6DC8CFE4-4873-57F4-0F85-4EF7ADC570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0146" y="-64167"/>
            <a:ext cx="4266648" cy="686200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751A855D-C52A-EFD6-64CB-100712A64DB1}"/>
              </a:ext>
            </a:extLst>
          </p:cNvPr>
          <p:cNvSpPr>
            <a:spLocks noGrp="1"/>
          </p:cNvSpPr>
          <p:nvPr>
            <p:ph type="title"/>
          </p:nvPr>
        </p:nvSpPr>
        <p:spPr>
          <a:xfrm>
            <a:off x="419505" y="461213"/>
            <a:ext cx="2482616" cy="1319462"/>
          </a:xfrm>
        </p:spPr>
        <p:txBody>
          <a:bodyPr>
            <a:normAutofit/>
          </a:bodyPr>
          <a:lstStyle/>
          <a:p>
            <a:r>
              <a:rPr lang="en-US" sz="2500" b="1" cap="none" dirty="0">
                <a:solidFill>
                  <a:srgbClr val="002776"/>
                </a:solidFill>
                <a:latin typeface="Arial"/>
                <a:cs typeface="Arial"/>
              </a:rPr>
              <a:t>ACF &amp; PACF Plots </a:t>
            </a:r>
          </a:p>
        </p:txBody>
      </p:sp>
      <p:sp>
        <p:nvSpPr>
          <p:cNvPr id="7" name="Title 1">
            <a:extLst>
              <a:ext uri="{FF2B5EF4-FFF2-40B4-BE49-F238E27FC236}">
                <a16:creationId xmlns:a16="http://schemas.microsoft.com/office/drawing/2014/main" id="{1760D9D5-8BDD-6F87-0CA3-E39CBAC13059}"/>
              </a:ext>
            </a:extLst>
          </p:cNvPr>
          <p:cNvSpPr txBox="1">
            <a:spLocks/>
          </p:cNvSpPr>
          <p:nvPr/>
        </p:nvSpPr>
        <p:spPr>
          <a:xfrm>
            <a:off x="411480" y="1780675"/>
            <a:ext cx="2482617" cy="1102892"/>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500" b="1" dirty="0">
                <a:solidFill>
                  <a:srgbClr val="002776"/>
                </a:solidFill>
                <a:latin typeface="Arial"/>
                <a:ea typeface="+mj-ea"/>
                <a:cs typeface="Arial"/>
              </a:rPr>
              <a:t>Daily Differencing </a:t>
            </a:r>
          </a:p>
        </p:txBody>
      </p:sp>
      <p:sp>
        <p:nvSpPr>
          <p:cNvPr id="8" name="Title 1">
            <a:extLst>
              <a:ext uri="{FF2B5EF4-FFF2-40B4-BE49-F238E27FC236}">
                <a16:creationId xmlns:a16="http://schemas.microsoft.com/office/drawing/2014/main" id="{658D5206-C762-9570-BF83-9B0D26002014}"/>
              </a:ext>
            </a:extLst>
          </p:cNvPr>
          <p:cNvSpPr txBox="1">
            <a:spLocks/>
          </p:cNvSpPr>
          <p:nvPr/>
        </p:nvSpPr>
        <p:spPr>
          <a:xfrm>
            <a:off x="265952" y="3974434"/>
            <a:ext cx="2789722" cy="1319462"/>
          </a:xfrm>
          <a:prstGeom prst="rect">
            <a:avLst/>
          </a:prstGeom>
          <a:noFill/>
          <a:ln>
            <a:noFill/>
          </a:ln>
        </p:spPr>
        <p:txBody>
          <a:bodyPr spcFirstLastPara="1" wrap="square" lIns="91425" tIns="45700" rIns="91425" bIns="45700" anchor="ctr" anchorCtr="0">
            <a:normAutofit fontScale="92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100000"/>
              </a:lnSpc>
            </a:pPr>
            <a:r>
              <a:rPr lang="fr-FR" sz="2500" b="1" dirty="0" err="1">
                <a:solidFill>
                  <a:srgbClr val="002776"/>
                </a:solidFill>
                <a:latin typeface="Arial"/>
                <a:ea typeface="+mj-ea"/>
                <a:cs typeface="Arial"/>
              </a:rPr>
              <a:t>Hyperparameters</a:t>
            </a:r>
            <a:endParaRPr lang="fr-FR" sz="2500" b="1" dirty="0">
              <a:solidFill>
                <a:srgbClr val="002776"/>
              </a:solidFill>
              <a:latin typeface="Arial"/>
              <a:ea typeface="+mj-ea"/>
              <a:cs typeface="Arial"/>
            </a:endParaRPr>
          </a:p>
          <a:p>
            <a:pPr>
              <a:lnSpc>
                <a:spcPct val="100000"/>
              </a:lnSpc>
            </a:pPr>
            <a:endParaRPr lang="fr-FR" sz="2500" b="1" dirty="0">
              <a:solidFill>
                <a:srgbClr val="002776"/>
              </a:solidFill>
              <a:latin typeface="Arial"/>
              <a:ea typeface="+mj-ea"/>
              <a:cs typeface="Arial"/>
            </a:endParaRPr>
          </a:p>
          <a:p>
            <a:pPr>
              <a:lnSpc>
                <a:spcPct val="100000"/>
              </a:lnSpc>
            </a:pPr>
            <a:r>
              <a:rPr lang="fr-FR" sz="2500" b="1" dirty="0">
                <a:solidFill>
                  <a:srgbClr val="002776"/>
                </a:solidFill>
                <a:latin typeface="Arial"/>
                <a:ea typeface="+mj-ea"/>
                <a:cs typeface="Arial"/>
              </a:rPr>
              <a:t>P=0,1 ,D=1, Q=0,1</a:t>
            </a:r>
          </a:p>
          <a:p>
            <a:pPr>
              <a:lnSpc>
                <a:spcPct val="100000"/>
              </a:lnSpc>
            </a:pPr>
            <a:r>
              <a:rPr lang="fr-FR" sz="2500" b="1" dirty="0">
                <a:solidFill>
                  <a:srgbClr val="002776"/>
                </a:solidFill>
                <a:latin typeface="Arial"/>
                <a:ea typeface="+mj-ea"/>
                <a:cs typeface="Arial"/>
              </a:rPr>
              <a:t>d=1, p= 1,2, q=1,3</a:t>
            </a:r>
          </a:p>
        </p:txBody>
      </p:sp>
    </p:spTree>
    <p:extLst>
      <p:ext uri="{BB962C8B-B14F-4D97-AF65-F5344CB8AC3E}">
        <p14:creationId xmlns:p14="http://schemas.microsoft.com/office/powerpoint/2010/main" val="4091085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8F8E6-4CB5-8C7D-90B8-B7951B4A62BD}"/>
              </a:ext>
            </a:extLst>
          </p:cNvPr>
          <p:cNvSpPr>
            <a:spLocks noGrp="1"/>
          </p:cNvSpPr>
          <p:nvPr>
            <p:ph type="title"/>
          </p:nvPr>
        </p:nvSpPr>
        <p:spPr/>
        <p:txBody>
          <a:bodyPr>
            <a:normAutofit/>
          </a:bodyPr>
          <a:lstStyle/>
          <a:p>
            <a:pPr algn="ctr"/>
            <a:r>
              <a:rPr lang="en-US" sz="3600" b="1" cap="none" dirty="0">
                <a:solidFill>
                  <a:srgbClr val="002776"/>
                </a:solidFill>
                <a:latin typeface="Arial"/>
                <a:cs typeface="Arial"/>
              </a:rPr>
              <a:t>Train and Test split</a:t>
            </a:r>
          </a:p>
        </p:txBody>
      </p:sp>
      <p:pic>
        <p:nvPicPr>
          <p:cNvPr id="5" name="Picture 4">
            <a:extLst>
              <a:ext uri="{FF2B5EF4-FFF2-40B4-BE49-F238E27FC236}">
                <a16:creationId xmlns:a16="http://schemas.microsoft.com/office/drawing/2014/main" id="{246ED0CC-E79E-B2CB-E145-63128D98695D}"/>
              </a:ext>
            </a:extLst>
          </p:cNvPr>
          <p:cNvPicPr>
            <a:picLocks noChangeAspect="1"/>
          </p:cNvPicPr>
          <p:nvPr/>
        </p:nvPicPr>
        <p:blipFill>
          <a:blip r:embed="rId2"/>
          <a:stretch>
            <a:fillRect/>
          </a:stretch>
        </p:blipFill>
        <p:spPr>
          <a:xfrm>
            <a:off x="256674" y="1574359"/>
            <a:ext cx="8614610" cy="3799745"/>
          </a:xfrm>
          <a:prstGeom prst="rect">
            <a:avLst/>
          </a:prstGeom>
        </p:spPr>
      </p:pic>
      <p:pic>
        <p:nvPicPr>
          <p:cNvPr id="6" name="Picture 5">
            <a:extLst>
              <a:ext uri="{FF2B5EF4-FFF2-40B4-BE49-F238E27FC236}">
                <a16:creationId xmlns:a16="http://schemas.microsoft.com/office/drawing/2014/main" id="{1F61C141-E687-69C9-16AC-2C1AD3A8EC14}"/>
              </a:ext>
            </a:extLst>
          </p:cNvPr>
          <p:cNvPicPr>
            <a:picLocks noChangeAspect="1"/>
          </p:cNvPicPr>
          <p:nvPr/>
        </p:nvPicPr>
        <p:blipFill>
          <a:blip r:embed="rId3"/>
          <a:stretch>
            <a:fillRect/>
          </a:stretch>
        </p:blipFill>
        <p:spPr>
          <a:xfrm>
            <a:off x="7715399" y="214334"/>
            <a:ext cx="1188823" cy="414564"/>
          </a:xfrm>
          <a:prstGeom prst="rect">
            <a:avLst/>
          </a:prstGeom>
        </p:spPr>
      </p:pic>
    </p:spTree>
    <p:extLst>
      <p:ext uri="{BB962C8B-B14F-4D97-AF65-F5344CB8AC3E}">
        <p14:creationId xmlns:p14="http://schemas.microsoft.com/office/powerpoint/2010/main" val="2852131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E94B-2C2A-2E73-93A3-37B529A65444}"/>
              </a:ext>
            </a:extLst>
          </p:cNvPr>
          <p:cNvSpPr>
            <a:spLocks noGrp="1"/>
          </p:cNvSpPr>
          <p:nvPr>
            <p:ph type="title"/>
          </p:nvPr>
        </p:nvSpPr>
        <p:spPr>
          <a:xfrm>
            <a:off x="1286328" y="383975"/>
            <a:ext cx="6571343" cy="1049235"/>
          </a:xfrm>
        </p:spPr>
        <p:txBody>
          <a:bodyPr/>
          <a:lstStyle/>
          <a:p>
            <a:r>
              <a:rPr lang="en-US" sz="3200" b="1" cap="none" dirty="0">
                <a:solidFill>
                  <a:srgbClr val="002776"/>
                </a:solidFill>
                <a:latin typeface="Arial"/>
                <a:cs typeface="Arial"/>
              </a:rPr>
              <a:t>Arima Model Results </a:t>
            </a:r>
            <a:endParaRPr lang="en-US" dirty="0"/>
          </a:p>
        </p:txBody>
      </p:sp>
      <p:pic>
        <p:nvPicPr>
          <p:cNvPr id="5" name="Picture 4">
            <a:extLst>
              <a:ext uri="{FF2B5EF4-FFF2-40B4-BE49-F238E27FC236}">
                <a16:creationId xmlns:a16="http://schemas.microsoft.com/office/drawing/2014/main" id="{271F5762-4953-347F-1F50-33C16812A14B}"/>
              </a:ext>
            </a:extLst>
          </p:cNvPr>
          <p:cNvPicPr>
            <a:picLocks noChangeAspect="1"/>
          </p:cNvPicPr>
          <p:nvPr/>
        </p:nvPicPr>
        <p:blipFill>
          <a:blip r:embed="rId2"/>
          <a:stretch>
            <a:fillRect/>
          </a:stretch>
        </p:blipFill>
        <p:spPr>
          <a:xfrm>
            <a:off x="0" y="1433210"/>
            <a:ext cx="9144000" cy="4620270"/>
          </a:xfrm>
          <a:prstGeom prst="rect">
            <a:avLst/>
          </a:prstGeom>
        </p:spPr>
      </p:pic>
    </p:spTree>
    <p:extLst>
      <p:ext uri="{BB962C8B-B14F-4D97-AF65-F5344CB8AC3E}">
        <p14:creationId xmlns:p14="http://schemas.microsoft.com/office/powerpoint/2010/main" val="2344757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998963-EF02-87D4-C707-80C926289157}"/>
              </a:ext>
            </a:extLst>
          </p:cNvPr>
          <p:cNvPicPr>
            <a:picLocks noChangeAspect="1"/>
          </p:cNvPicPr>
          <p:nvPr/>
        </p:nvPicPr>
        <p:blipFill>
          <a:blip r:embed="rId2"/>
          <a:stretch>
            <a:fillRect/>
          </a:stretch>
        </p:blipFill>
        <p:spPr>
          <a:xfrm>
            <a:off x="240204" y="2579316"/>
            <a:ext cx="8663591" cy="3464000"/>
          </a:xfrm>
          <a:prstGeom prst="rect">
            <a:avLst/>
          </a:prstGeom>
        </p:spPr>
      </p:pic>
      <p:sp>
        <p:nvSpPr>
          <p:cNvPr id="6" name="Title 1">
            <a:extLst>
              <a:ext uri="{FF2B5EF4-FFF2-40B4-BE49-F238E27FC236}">
                <a16:creationId xmlns:a16="http://schemas.microsoft.com/office/drawing/2014/main" id="{C1436CE8-6A3D-88FF-3BD1-42298EEC3C1A}"/>
              </a:ext>
            </a:extLst>
          </p:cNvPr>
          <p:cNvSpPr>
            <a:spLocks noGrp="1"/>
          </p:cNvSpPr>
          <p:nvPr>
            <p:ph type="title"/>
          </p:nvPr>
        </p:nvSpPr>
        <p:spPr>
          <a:xfrm>
            <a:off x="2555457" y="618170"/>
            <a:ext cx="3423484" cy="1319462"/>
          </a:xfrm>
        </p:spPr>
        <p:txBody>
          <a:bodyPr>
            <a:normAutofit/>
          </a:bodyPr>
          <a:lstStyle/>
          <a:p>
            <a:pPr algn="ctr"/>
            <a:r>
              <a:rPr lang="en-US" sz="3600" b="1" cap="none" dirty="0">
                <a:solidFill>
                  <a:srgbClr val="002776"/>
                </a:solidFill>
                <a:latin typeface="Arial"/>
                <a:cs typeface="Arial"/>
              </a:rPr>
              <a:t>Arima Model </a:t>
            </a:r>
          </a:p>
        </p:txBody>
      </p:sp>
      <p:pic>
        <p:nvPicPr>
          <p:cNvPr id="7" name="Picture 6">
            <a:extLst>
              <a:ext uri="{FF2B5EF4-FFF2-40B4-BE49-F238E27FC236}">
                <a16:creationId xmlns:a16="http://schemas.microsoft.com/office/drawing/2014/main" id="{BAAD9998-18B1-8CCE-12CF-86B83100D1EF}"/>
              </a:ext>
            </a:extLst>
          </p:cNvPr>
          <p:cNvPicPr>
            <a:picLocks noChangeAspect="1"/>
          </p:cNvPicPr>
          <p:nvPr/>
        </p:nvPicPr>
        <p:blipFill>
          <a:blip r:embed="rId3"/>
          <a:stretch>
            <a:fillRect/>
          </a:stretch>
        </p:blipFill>
        <p:spPr>
          <a:xfrm>
            <a:off x="7715399" y="214334"/>
            <a:ext cx="1188823" cy="414564"/>
          </a:xfrm>
          <a:prstGeom prst="rect">
            <a:avLst/>
          </a:prstGeom>
        </p:spPr>
      </p:pic>
    </p:spTree>
    <p:extLst>
      <p:ext uri="{BB962C8B-B14F-4D97-AF65-F5344CB8AC3E}">
        <p14:creationId xmlns:p14="http://schemas.microsoft.com/office/powerpoint/2010/main" val="3059060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C8AB6-9C71-271B-F0DA-17E66E94E4E8}"/>
              </a:ext>
            </a:extLst>
          </p:cNvPr>
          <p:cNvSpPr>
            <a:spLocks noGrp="1"/>
          </p:cNvSpPr>
          <p:nvPr>
            <p:ph type="title"/>
          </p:nvPr>
        </p:nvSpPr>
        <p:spPr>
          <a:xfrm>
            <a:off x="31276" y="173214"/>
            <a:ext cx="6571343" cy="1049235"/>
          </a:xfrm>
        </p:spPr>
        <p:txBody>
          <a:bodyPr/>
          <a:lstStyle/>
          <a:p>
            <a:r>
              <a:rPr lang="en-US" sz="3200" b="1" cap="none" dirty="0" err="1">
                <a:solidFill>
                  <a:srgbClr val="002776"/>
                </a:solidFill>
                <a:latin typeface="Arial"/>
                <a:cs typeface="Arial"/>
              </a:rPr>
              <a:t>Sarima</a:t>
            </a:r>
            <a:r>
              <a:rPr lang="en-US" sz="3200" b="1" cap="none" dirty="0">
                <a:solidFill>
                  <a:srgbClr val="002776"/>
                </a:solidFill>
                <a:latin typeface="Arial"/>
                <a:cs typeface="Arial"/>
              </a:rPr>
              <a:t> Model Results </a:t>
            </a:r>
            <a:endParaRPr lang="en-US" dirty="0"/>
          </a:p>
        </p:txBody>
      </p:sp>
      <p:pic>
        <p:nvPicPr>
          <p:cNvPr id="13" name="Picture 12">
            <a:extLst>
              <a:ext uri="{FF2B5EF4-FFF2-40B4-BE49-F238E27FC236}">
                <a16:creationId xmlns:a16="http://schemas.microsoft.com/office/drawing/2014/main" id="{F768FA36-34E9-2DB8-7573-AAB09BD57D65}"/>
              </a:ext>
            </a:extLst>
          </p:cNvPr>
          <p:cNvPicPr>
            <a:picLocks noChangeAspect="1"/>
          </p:cNvPicPr>
          <p:nvPr/>
        </p:nvPicPr>
        <p:blipFill>
          <a:blip r:embed="rId2"/>
          <a:stretch>
            <a:fillRect/>
          </a:stretch>
        </p:blipFill>
        <p:spPr>
          <a:xfrm>
            <a:off x="31276" y="1925053"/>
            <a:ext cx="8952304" cy="4235115"/>
          </a:xfrm>
          <a:prstGeom prst="rect">
            <a:avLst/>
          </a:prstGeom>
        </p:spPr>
      </p:pic>
      <p:sp>
        <p:nvSpPr>
          <p:cNvPr id="15" name="TextBox 14">
            <a:extLst>
              <a:ext uri="{FF2B5EF4-FFF2-40B4-BE49-F238E27FC236}">
                <a16:creationId xmlns:a16="http://schemas.microsoft.com/office/drawing/2014/main" id="{121324E4-52C1-516E-B25D-0EC2D2A53C82}"/>
              </a:ext>
            </a:extLst>
          </p:cNvPr>
          <p:cNvSpPr txBox="1"/>
          <p:nvPr/>
        </p:nvSpPr>
        <p:spPr>
          <a:xfrm>
            <a:off x="188495" y="1204419"/>
            <a:ext cx="3629526" cy="400110"/>
          </a:xfrm>
          <a:prstGeom prst="rect">
            <a:avLst/>
          </a:prstGeom>
          <a:noFill/>
        </p:spPr>
        <p:txBody>
          <a:bodyPr wrap="square">
            <a:spAutoFit/>
          </a:bodyPr>
          <a:lstStyle/>
          <a:p>
            <a:r>
              <a:rPr lang="en-US" sz="2000" b="1" dirty="0" err="1">
                <a:solidFill>
                  <a:srgbClr val="002776"/>
                </a:solidFill>
                <a:latin typeface="Arial"/>
                <a:ea typeface="+mj-ea"/>
                <a:cs typeface="Arial"/>
              </a:rPr>
              <a:t>Sarima</a:t>
            </a:r>
            <a:r>
              <a:rPr lang="en-US" sz="2000" b="1" dirty="0">
                <a:solidFill>
                  <a:srgbClr val="002776"/>
                </a:solidFill>
                <a:latin typeface="Arial"/>
                <a:ea typeface="+mj-ea"/>
                <a:cs typeface="Arial"/>
              </a:rPr>
              <a:t> 7 days</a:t>
            </a:r>
          </a:p>
        </p:txBody>
      </p:sp>
    </p:spTree>
    <p:extLst>
      <p:ext uri="{BB962C8B-B14F-4D97-AF65-F5344CB8AC3E}">
        <p14:creationId xmlns:p14="http://schemas.microsoft.com/office/powerpoint/2010/main" val="1609836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C8AB6-9C71-271B-F0DA-17E66E94E4E8}"/>
              </a:ext>
            </a:extLst>
          </p:cNvPr>
          <p:cNvSpPr>
            <a:spLocks noGrp="1"/>
          </p:cNvSpPr>
          <p:nvPr>
            <p:ph type="title"/>
          </p:nvPr>
        </p:nvSpPr>
        <p:spPr>
          <a:xfrm>
            <a:off x="31276" y="173214"/>
            <a:ext cx="6571343" cy="1049235"/>
          </a:xfrm>
        </p:spPr>
        <p:txBody>
          <a:bodyPr/>
          <a:lstStyle/>
          <a:p>
            <a:r>
              <a:rPr lang="en-US" sz="3200" b="1" cap="none" dirty="0" err="1">
                <a:solidFill>
                  <a:srgbClr val="002776"/>
                </a:solidFill>
                <a:latin typeface="Arial"/>
                <a:cs typeface="Arial"/>
              </a:rPr>
              <a:t>Sarima</a:t>
            </a:r>
            <a:r>
              <a:rPr lang="en-US" sz="3200" b="1" cap="none" dirty="0">
                <a:solidFill>
                  <a:srgbClr val="002776"/>
                </a:solidFill>
                <a:latin typeface="Arial"/>
                <a:cs typeface="Arial"/>
              </a:rPr>
              <a:t> Model Results </a:t>
            </a:r>
            <a:endParaRPr lang="en-US" dirty="0"/>
          </a:p>
        </p:txBody>
      </p:sp>
      <p:sp>
        <p:nvSpPr>
          <p:cNvPr id="4" name="TextBox 3">
            <a:extLst>
              <a:ext uri="{FF2B5EF4-FFF2-40B4-BE49-F238E27FC236}">
                <a16:creationId xmlns:a16="http://schemas.microsoft.com/office/drawing/2014/main" id="{44480170-7251-CB59-FBD1-A24DB667F3ED}"/>
              </a:ext>
            </a:extLst>
          </p:cNvPr>
          <p:cNvSpPr txBox="1"/>
          <p:nvPr/>
        </p:nvSpPr>
        <p:spPr>
          <a:xfrm>
            <a:off x="0" y="1204419"/>
            <a:ext cx="4644188" cy="400110"/>
          </a:xfrm>
          <a:prstGeom prst="rect">
            <a:avLst/>
          </a:prstGeom>
          <a:noFill/>
        </p:spPr>
        <p:txBody>
          <a:bodyPr wrap="square">
            <a:spAutoFit/>
          </a:bodyPr>
          <a:lstStyle/>
          <a:p>
            <a:r>
              <a:rPr lang="en-US" sz="2000" b="1" dirty="0" err="1">
                <a:solidFill>
                  <a:srgbClr val="002776"/>
                </a:solidFill>
                <a:latin typeface="Arial"/>
                <a:ea typeface="+mj-ea"/>
                <a:cs typeface="Arial"/>
              </a:rPr>
              <a:t>Sarima</a:t>
            </a:r>
            <a:r>
              <a:rPr lang="en-US" sz="2000" b="1" dirty="0">
                <a:solidFill>
                  <a:srgbClr val="002776"/>
                </a:solidFill>
                <a:latin typeface="Arial"/>
                <a:ea typeface="+mj-ea"/>
                <a:cs typeface="Arial"/>
              </a:rPr>
              <a:t> 90 days</a:t>
            </a:r>
          </a:p>
        </p:txBody>
      </p:sp>
      <p:pic>
        <p:nvPicPr>
          <p:cNvPr id="6" name="Picture 5">
            <a:extLst>
              <a:ext uri="{FF2B5EF4-FFF2-40B4-BE49-F238E27FC236}">
                <a16:creationId xmlns:a16="http://schemas.microsoft.com/office/drawing/2014/main" id="{FAD06832-D8B2-D3BA-5621-48B391585A57}"/>
              </a:ext>
            </a:extLst>
          </p:cNvPr>
          <p:cNvPicPr>
            <a:picLocks noChangeAspect="1"/>
          </p:cNvPicPr>
          <p:nvPr/>
        </p:nvPicPr>
        <p:blipFill>
          <a:blip r:embed="rId2"/>
          <a:stretch>
            <a:fillRect/>
          </a:stretch>
        </p:blipFill>
        <p:spPr>
          <a:xfrm>
            <a:off x="31276" y="1825975"/>
            <a:ext cx="8526065" cy="4553585"/>
          </a:xfrm>
          <a:prstGeom prst="rect">
            <a:avLst/>
          </a:prstGeom>
        </p:spPr>
      </p:pic>
    </p:spTree>
    <p:extLst>
      <p:ext uri="{BB962C8B-B14F-4D97-AF65-F5344CB8AC3E}">
        <p14:creationId xmlns:p14="http://schemas.microsoft.com/office/powerpoint/2010/main" val="3719531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E71C6-D267-0FBE-62D0-658FBC5B3982}"/>
              </a:ext>
            </a:extLst>
          </p:cNvPr>
          <p:cNvSpPr>
            <a:spLocks noGrp="1"/>
          </p:cNvSpPr>
          <p:nvPr>
            <p:ph type="title"/>
          </p:nvPr>
        </p:nvSpPr>
        <p:spPr>
          <a:xfrm>
            <a:off x="753979" y="0"/>
            <a:ext cx="7308981" cy="1220916"/>
          </a:xfrm>
        </p:spPr>
        <p:txBody>
          <a:bodyPr>
            <a:noAutofit/>
          </a:bodyPr>
          <a:lstStyle/>
          <a:p>
            <a:pPr algn="ctr"/>
            <a:br>
              <a:rPr lang="en-US" sz="3600" b="1" i="0" u="none" strike="noStrike" cap="none" dirty="0">
                <a:solidFill>
                  <a:srgbClr val="002776"/>
                </a:solidFill>
                <a:latin typeface="Arial"/>
                <a:ea typeface="Arial"/>
                <a:cs typeface="Arial"/>
                <a:sym typeface="Arial"/>
              </a:rPr>
            </a:br>
            <a:r>
              <a:rPr lang="en-US" sz="3600" b="1" i="0" u="none" strike="noStrike" cap="none" dirty="0">
                <a:solidFill>
                  <a:srgbClr val="002776"/>
                </a:solidFill>
                <a:latin typeface="Arial"/>
                <a:ea typeface="Arial"/>
                <a:cs typeface="Arial"/>
                <a:sym typeface="Arial"/>
              </a:rPr>
              <a:t>Business </a:t>
            </a:r>
            <a:r>
              <a:rPr lang="en-IN" sz="3600" b="1" cap="none" dirty="0">
                <a:solidFill>
                  <a:srgbClr val="002776"/>
                </a:solidFill>
                <a:latin typeface="Arial"/>
                <a:cs typeface="Arial"/>
              </a:rPr>
              <a:t>Objective</a:t>
            </a:r>
            <a:br>
              <a:rPr lang="en-US" sz="3600" b="1" cap="none" dirty="0">
                <a:solidFill>
                  <a:srgbClr val="002776"/>
                </a:solidFill>
                <a:latin typeface="Arial"/>
                <a:cs typeface="Arial"/>
                <a:sym typeface="Arial"/>
              </a:rPr>
            </a:br>
            <a:endParaRPr lang="en-US" sz="3600" b="1" cap="none" dirty="0">
              <a:solidFill>
                <a:srgbClr val="002776"/>
              </a:solidFill>
              <a:latin typeface="Arial"/>
              <a:cs typeface="Arial"/>
            </a:endParaRPr>
          </a:p>
        </p:txBody>
      </p:sp>
      <p:sp>
        <p:nvSpPr>
          <p:cNvPr id="3" name="Google Shape;340;p2">
            <a:extLst>
              <a:ext uri="{FF2B5EF4-FFF2-40B4-BE49-F238E27FC236}">
                <a16:creationId xmlns:a16="http://schemas.microsoft.com/office/drawing/2014/main" id="{ADB9135B-17DC-B8D4-FF68-90C97EA201D9}"/>
              </a:ext>
            </a:extLst>
          </p:cNvPr>
          <p:cNvSpPr txBox="1"/>
          <p:nvPr/>
        </p:nvSpPr>
        <p:spPr>
          <a:xfrm>
            <a:off x="0" y="1852299"/>
            <a:ext cx="9144001" cy="5800009"/>
          </a:xfrm>
          <a:prstGeom prst="rect">
            <a:avLst/>
          </a:prstGeom>
          <a:noFill/>
          <a:ln>
            <a:noFill/>
          </a:ln>
        </p:spPr>
        <p:txBody>
          <a:bodyPr spcFirstLastPara="1" wrap="square" lIns="91425" tIns="45700" rIns="91425" bIns="45700" anchor="t" anchorCtr="0">
            <a:spAutoFit/>
          </a:bodyPr>
          <a:lstStyle/>
          <a:p>
            <a:pPr rtl="0">
              <a:spcBef>
                <a:spcPts val="0"/>
              </a:spcBef>
              <a:spcAft>
                <a:spcPts val="0"/>
              </a:spcAft>
            </a:pPr>
            <a:r>
              <a:rPr lang="en-US" sz="2000" b="1" i="0" u="none" strike="noStrike" dirty="0">
                <a:solidFill>
                  <a:srgbClr val="000000"/>
                </a:solidFill>
                <a:effectLst/>
                <a:latin typeface="Times New Roman" panose="02020603050405020304" pitchFamily="18" charset="0"/>
                <a:cs typeface="Times New Roman" panose="02020603050405020304" pitchFamily="18" charset="0"/>
              </a:rPr>
              <a:t>PJM Interconnection LLC (PJM) is a regional transmission organization (RTO) in the United States. It is part of the Eastern Interconnection grid operating an electric transmission system serving all or parts of Delaware, Illinois, Indiana, Kentucky, Maryland, Michigan, New Jersey, North Carolina, Ohio, Pennsylvania, Tennessee, Virginia, West Virginia, and the District of Columbia.</a:t>
            </a:r>
            <a:endParaRPr lang="en-US" sz="2000" b="1" dirty="0">
              <a:effectLst/>
              <a:latin typeface="Times New Roman" panose="02020603050405020304" pitchFamily="18" charset="0"/>
              <a:cs typeface="Times New Roman" panose="02020603050405020304" pitchFamily="18" charset="0"/>
            </a:endParaRPr>
          </a:p>
          <a:p>
            <a:pPr rtl="0">
              <a:spcBef>
                <a:spcPts val="0"/>
              </a:spcBef>
              <a:spcAft>
                <a:spcPts val="0"/>
              </a:spcAft>
            </a:pPr>
            <a:br>
              <a:rPr lang="en-US" sz="1800" b="1" dirty="0">
                <a:effectLst/>
                <a:latin typeface="Times New Roman" panose="02020603050405020304" pitchFamily="18" charset="0"/>
                <a:cs typeface="Times New Roman" panose="02020603050405020304" pitchFamily="18" charset="0"/>
              </a:rPr>
            </a:br>
            <a:r>
              <a:rPr lang="en-US" sz="1800" b="1" i="0" u="none" strike="noStrike" dirty="0">
                <a:solidFill>
                  <a:srgbClr val="000000"/>
                </a:solidFill>
                <a:effectLst/>
                <a:latin typeface="Times New Roman" panose="02020603050405020304" pitchFamily="18" charset="0"/>
                <a:cs typeface="Times New Roman" panose="02020603050405020304" pitchFamily="18" charset="0"/>
              </a:rPr>
              <a:t>The hourly power consumption data comes from PJM's website and are in megawatts (MW).</a:t>
            </a:r>
          </a:p>
          <a:p>
            <a:pPr rtl="0">
              <a:spcBef>
                <a:spcPts val="0"/>
              </a:spcBef>
              <a:spcAft>
                <a:spcPts val="0"/>
              </a:spcAft>
            </a:pPr>
            <a:endParaRPr lang="en-US" sz="1800" b="1" dirty="0"/>
          </a:p>
          <a:p>
            <a:pPr marL="285750" indent="-285750">
              <a:lnSpc>
                <a:spcPct val="115000"/>
              </a:lnSpc>
              <a:buFont typeface="Arial" panose="020B0604020202020204" pitchFamily="34" charset="0"/>
              <a:buChar char="•"/>
            </a:pPr>
            <a:r>
              <a:rPr lang="en-IN" dirty="0">
                <a:solidFill>
                  <a:srgbClr val="000000"/>
                </a:solidFill>
                <a:effectLst/>
                <a:latin typeface="inherit"/>
                <a:ea typeface="inherit"/>
                <a:cs typeface="inherit"/>
              </a:rPr>
              <a:t>Split the last year into a test set- can you build a model to predict energy consumption?</a:t>
            </a:r>
          </a:p>
          <a:p>
            <a:pPr marL="285750" indent="-285750">
              <a:lnSpc>
                <a:spcPct val="115000"/>
              </a:lnSpc>
              <a:buFont typeface="Arial" panose="020B0604020202020204" pitchFamily="34" charset="0"/>
              <a:buChar char="•"/>
            </a:pPr>
            <a:r>
              <a:rPr lang="en-IN" dirty="0">
                <a:solidFill>
                  <a:srgbClr val="000000"/>
                </a:solidFill>
                <a:effectLst/>
                <a:latin typeface="inherit"/>
                <a:ea typeface="inherit"/>
                <a:cs typeface="inherit"/>
              </a:rPr>
              <a:t>Find trends in energy consumption around hours of the day, holidays, or long term trends?</a:t>
            </a:r>
            <a:endParaRPr lang="en-US" dirty="0">
              <a:effectLst/>
              <a:latin typeface="Noto Sans Symbols"/>
              <a:ea typeface="Noto Sans Symbols"/>
              <a:cs typeface="Noto Sans Symbols"/>
            </a:endParaRPr>
          </a:p>
          <a:p>
            <a:pPr marL="285750" indent="-285750">
              <a:lnSpc>
                <a:spcPct val="115000"/>
              </a:lnSpc>
              <a:buFont typeface="Arial" panose="020B0604020202020204" pitchFamily="34" charset="0"/>
              <a:buChar char="•"/>
            </a:pPr>
            <a:r>
              <a:rPr lang="en-IN" dirty="0">
                <a:solidFill>
                  <a:srgbClr val="000000"/>
                </a:solidFill>
                <a:effectLst/>
                <a:latin typeface="inherit"/>
                <a:ea typeface="inherit"/>
                <a:cs typeface="inherit"/>
              </a:rPr>
              <a:t>Understand how daily trends change depending of the time of year. Summer trends are very different than winter trends.</a:t>
            </a:r>
            <a:endParaRPr lang="en-US" dirty="0">
              <a:effectLst/>
              <a:latin typeface="Noto Sans Symbols"/>
              <a:ea typeface="Noto Sans Symbols"/>
              <a:cs typeface="Noto Sans Symbols"/>
            </a:endParaRPr>
          </a:p>
          <a:p>
            <a:pPr marL="285750" indent="-285750">
              <a:lnSpc>
                <a:spcPct val="115000"/>
              </a:lnSpc>
              <a:buFont typeface="Arial" panose="020B0604020202020204" pitchFamily="34" charset="0"/>
              <a:buChar char="•"/>
            </a:pPr>
            <a:r>
              <a:rPr lang="en-US" b="0" i="0" u="none" strike="noStrike" cap="none" dirty="0">
                <a:solidFill>
                  <a:schemeClr val="dk1"/>
                </a:solidFill>
                <a:latin typeface="Times New Roman" panose="02020603050405020304" pitchFamily="18" charset="0"/>
                <a:ea typeface="Arial"/>
                <a:cs typeface="Times New Roman" panose="02020603050405020304" pitchFamily="18" charset="0"/>
                <a:sym typeface="Arial"/>
              </a:rPr>
              <a:t>To predict for next 30 days energy Consumption.</a:t>
            </a:r>
          </a:p>
          <a:p>
            <a:pPr marL="285750" indent="-285750">
              <a:lnSpc>
                <a:spcPct val="115000"/>
              </a:lnSpc>
              <a:buFont typeface="Arial" panose="020B0604020202020204" pitchFamily="34" charset="0"/>
              <a:buChar char="•"/>
            </a:pP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IN" sz="1800" b="1" dirty="0">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endParaRPr lang="en-US" b="1" dirty="0"/>
          </a:p>
          <a:p>
            <a:br>
              <a:rPr lang="en-US" sz="1800" b="1" dirty="0"/>
            </a:br>
            <a:endParaRPr sz="1800" b="1" i="0" u="none" strike="noStrike" cap="none"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3963102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C8AB6-9C71-271B-F0DA-17E66E94E4E8}"/>
              </a:ext>
            </a:extLst>
          </p:cNvPr>
          <p:cNvSpPr>
            <a:spLocks noGrp="1"/>
          </p:cNvSpPr>
          <p:nvPr>
            <p:ph type="title"/>
          </p:nvPr>
        </p:nvSpPr>
        <p:spPr>
          <a:xfrm>
            <a:off x="31276" y="173214"/>
            <a:ext cx="6571343" cy="1049235"/>
          </a:xfrm>
        </p:spPr>
        <p:txBody>
          <a:bodyPr/>
          <a:lstStyle/>
          <a:p>
            <a:r>
              <a:rPr lang="en-US" sz="3200" b="1" cap="none">
                <a:solidFill>
                  <a:srgbClr val="002776"/>
                </a:solidFill>
                <a:latin typeface="Arial"/>
                <a:cs typeface="Arial"/>
              </a:rPr>
              <a:t>Sarima Model Results </a:t>
            </a:r>
            <a:endParaRPr lang="en-US" dirty="0"/>
          </a:p>
        </p:txBody>
      </p:sp>
      <p:sp>
        <p:nvSpPr>
          <p:cNvPr id="4" name="TextBox 3">
            <a:extLst>
              <a:ext uri="{FF2B5EF4-FFF2-40B4-BE49-F238E27FC236}">
                <a16:creationId xmlns:a16="http://schemas.microsoft.com/office/drawing/2014/main" id="{90F112DA-799F-2057-4C7F-313C5DCD5257}"/>
              </a:ext>
            </a:extLst>
          </p:cNvPr>
          <p:cNvSpPr txBox="1"/>
          <p:nvPr/>
        </p:nvSpPr>
        <p:spPr>
          <a:xfrm>
            <a:off x="31276" y="1204419"/>
            <a:ext cx="4644188" cy="400110"/>
          </a:xfrm>
          <a:prstGeom prst="rect">
            <a:avLst/>
          </a:prstGeom>
          <a:noFill/>
        </p:spPr>
        <p:txBody>
          <a:bodyPr wrap="square">
            <a:spAutoFit/>
          </a:bodyPr>
          <a:lstStyle/>
          <a:p>
            <a:r>
              <a:rPr lang="en-US" sz="2000" b="1" dirty="0" err="1">
                <a:solidFill>
                  <a:srgbClr val="002776"/>
                </a:solidFill>
                <a:latin typeface="Arial"/>
                <a:ea typeface="+mj-ea"/>
                <a:cs typeface="Arial"/>
              </a:rPr>
              <a:t>Sarima</a:t>
            </a:r>
            <a:r>
              <a:rPr lang="en-US" sz="2000" b="1" dirty="0">
                <a:solidFill>
                  <a:srgbClr val="002776"/>
                </a:solidFill>
                <a:latin typeface="Arial"/>
                <a:ea typeface="+mj-ea"/>
                <a:cs typeface="Arial"/>
              </a:rPr>
              <a:t> 120 days</a:t>
            </a:r>
          </a:p>
        </p:txBody>
      </p:sp>
      <p:pic>
        <p:nvPicPr>
          <p:cNvPr id="6" name="Picture 5">
            <a:extLst>
              <a:ext uri="{FF2B5EF4-FFF2-40B4-BE49-F238E27FC236}">
                <a16:creationId xmlns:a16="http://schemas.microsoft.com/office/drawing/2014/main" id="{BCD19E7D-8B62-D769-E9E4-01832DBCB1D1}"/>
              </a:ext>
            </a:extLst>
          </p:cNvPr>
          <p:cNvPicPr>
            <a:picLocks noChangeAspect="1"/>
          </p:cNvPicPr>
          <p:nvPr/>
        </p:nvPicPr>
        <p:blipFill>
          <a:blip r:embed="rId2"/>
          <a:stretch>
            <a:fillRect/>
          </a:stretch>
        </p:blipFill>
        <p:spPr>
          <a:xfrm>
            <a:off x="31276" y="1780674"/>
            <a:ext cx="8823966" cy="4347410"/>
          </a:xfrm>
          <a:prstGeom prst="rect">
            <a:avLst/>
          </a:prstGeom>
        </p:spPr>
      </p:pic>
    </p:spTree>
    <p:extLst>
      <p:ext uri="{BB962C8B-B14F-4D97-AF65-F5344CB8AC3E}">
        <p14:creationId xmlns:p14="http://schemas.microsoft.com/office/powerpoint/2010/main" val="3399174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C8AB6-9C71-271B-F0DA-17E66E94E4E8}"/>
              </a:ext>
            </a:extLst>
          </p:cNvPr>
          <p:cNvSpPr>
            <a:spLocks noGrp="1"/>
          </p:cNvSpPr>
          <p:nvPr>
            <p:ph type="title"/>
          </p:nvPr>
        </p:nvSpPr>
        <p:spPr>
          <a:xfrm>
            <a:off x="31276" y="173214"/>
            <a:ext cx="6571343" cy="1049235"/>
          </a:xfrm>
        </p:spPr>
        <p:txBody>
          <a:bodyPr/>
          <a:lstStyle/>
          <a:p>
            <a:r>
              <a:rPr lang="en-US" sz="3200" b="1" cap="none" dirty="0" err="1">
                <a:solidFill>
                  <a:srgbClr val="002776"/>
                </a:solidFill>
                <a:latin typeface="Arial"/>
                <a:cs typeface="Arial"/>
              </a:rPr>
              <a:t>Sarima</a:t>
            </a:r>
            <a:r>
              <a:rPr lang="en-US" sz="3200" b="1" cap="none" dirty="0">
                <a:solidFill>
                  <a:srgbClr val="002776"/>
                </a:solidFill>
                <a:latin typeface="Arial"/>
                <a:cs typeface="Arial"/>
              </a:rPr>
              <a:t> Model Results </a:t>
            </a:r>
            <a:endParaRPr lang="en-US" dirty="0"/>
          </a:p>
        </p:txBody>
      </p:sp>
      <p:sp>
        <p:nvSpPr>
          <p:cNvPr id="4" name="TextBox 3">
            <a:extLst>
              <a:ext uri="{FF2B5EF4-FFF2-40B4-BE49-F238E27FC236}">
                <a16:creationId xmlns:a16="http://schemas.microsoft.com/office/drawing/2014/main" id="{DC782395-03C4-E2E5-8F1E-A1D58179A0AF}"/>
              </a:ext>
            </a:extLst>
          </p:cNvPr>
          <p:cNvSpPr txBox="1"/>
          <p:nvPr/>
        </p:nvSpPr>
        <p:spPr>
          <a:xfrm>
            <a:off x="0" y="1037783"/>
            <a:ext cx="4644188" cy="400110"/>
          </a:xfrm>
          <a:prstGeom prst="rect">
            <a:avLst/>
          </a:prstGeom>
          <a:noFill/>
        </p:spPr>
        <p:txBody>
          <a:bodyPr wrap="square">
            <a:spAutoFit/>
          </a:bodyPr>
          <a:lstStyle/>
          <a:p>
            <a:r>
              <a:rPr lang="en-US" sz="2000" b="1" dirty="0" err="1">
                <a:solidFill>
                  <a:srgbClr val="002776"/>
                </a:solidFill>
                <a:latin typeface="Arial"/>
                <a:ea typeface="+mj-ea"/>
                <a:cs typeface="Arial"/>
              </a:rPr>
              <a:t>Sarima</a:t>
            </a:r>
            <a:r>
              <a:rPr lang="en-US" sz="2000" b="1" dirty="0">
                <a:solidFill>
                  <a:srgbClr val="002776"/>
                </a:solidFill>
                <a:latin typeface="Arial"/>
                <a:ea typeface="+mj-ea"/>
                <a:cs typeface="Arial"/>
              </a:rPr>
              <a:t> 365 days</a:t>
            </a:r>
          </a:p>
        </p:txBody>
      </p:sp>
      <p:pic>
        <p:nvPicPr>
          <p:cNvPr id="6" name="Picture 5">
            <a:extLst>
              <a:ext uri="{FF2B5EF4-FFF2-40B4-BE49-F238E27FC236}">
                <a16:creationId xmlns:a16="http://schemas.microsoft.com/office/drawing/2014/main" id="{5700C28A-D90C-682E-9C9B-3F6BFEB3A16B}"/>
              </a:ext>
            </a:extLst>
          </p:cNvPr>
          <p:cNvPicPr>
            <a:picLocks noChangeAspect="1"/>
          </p:cNvPicPr>
          <p:nvPr/>
        </p:nvPicPr>
        <p:blipFill>
          <a:blip r:embed="rId2"/>
          <a:stretch>
            <a:fillRect/>
          </a:stretch>
        </p:blipFill>
        <p:spPr>
          <a:xfrm>
            <a:off x="0" y="1601117"/>
            <a:ext cx="8919411" cy="4462799"/>
          </a:xfrm>
          <a:prstGeom prst="rect">
            <a:avLst/>
          </a:prstGeom>
        </p:spPr>
      </p:pic>
    </p:spTree>
    <p:extLst>
      <p:ext uri="{BB962C8B-B14F-4D97-AF65-F5344CB8AC3E}">
        <p14:creationId xmlns:p14="http://schemas.microsoft.com/office/powerpoint/2010/main" val="1416808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995EE6-C3FE-B279-36CD-221B100CB486}"/>
              </a:ext>
            </a:extLst>
          </p:cNvPr>
          <p:cNvPicPr>
            <a:picLocks noChangeAspect="1"/>
          </p:cNvPicPr>
          <p:nvPr/>
        </p:nvPicPr>
        <p:blipFill>
          <a:blip r:embed="rId2"/>
          <a:stretch>
            <a:fillRect/>
          </a:stretch>
        </p:blipFill>
        <p:spPr>
          <a:xfrm>
            <a:off x="0" y="947980"/>
            <a:ext cx="9144000" cy="1794930"/>
          </a:xfrm>
          <a:prstGeom prst="rect">
            <a:avLst/>
          </a:prstGeom>
        </p:spPr>
      </p:pic>
      <p:pic>
        <p:nvPicPr>
          <p:cNvPr id="7" name="Picture 6">
            <a:extLst>
              <a:ext uri="{FF2B5EF4-FFF2-40B4-BE49-F238E27FC236}">
                <a16:creationId xmlns:a16="http://schemas.microsoft.com/office/drawing/2014/main" id="{328193AC-341A-BA57-CAC4-F39DA7E5F088}"/>
              </a:ext>
            </a:extLst>
          </p:cNvPr>
          <p:cNvPicPr>
            <a:picLocks noChangeAspect="1"/>
          </p:cNvPicPr>
          <p:nvPr/>
        </p:nvPicPr>
        <p:blipFill>
          <a:blip r:embed="rId3"/>
          <a:stretch>
            <a:fillRect/>
          </a:stretch>
        </p:blipFill>
        <p:spPr>
          <a:xfrm>
            <a:off x="0" y="3066132"/>
            <a:ext cx="9144000" cy="1684091"/>
          </a:xfrm>
          <a:prstGeom prst="rect">
            <a:avLst/>
          </a:prstGeom>
        </p:spPr>
      </p:pic>
      <p:pic>
        <p:nvPicPr>
          <p:cNvPr id="9" name="Picture 8">
            <a:extLst>
              <a:ext uri="{FF2B5EF4-FFF2-40B4-BE49-F238E27FC236}">
                <a16:creationId xmlns:a16="http://schemas.microsoft.com/office/drawing/2014/main" id="{4BD8D6E0-0368-0E84-37D6-0F15F0E86FA8}"/>
              </a:ext>
            </a:extLst>
          </p:cNvPr>
          <p:cNvPicPr>
            <a:picLocks noChangeAspect="1"/>
          </p:cNvPicPr>
          <p:nvPr/>
        </p:nvPicPr>
        <p:blipFill>
          <a:blip r:embed="rId4"/>
          <a:stretch>
            <a:fillRect/>
          </a:stretch>
        </p:blipFill>
        <p:spPr>
          <a:xfrm>
            <a:off x="0" y="5069305"/>
            <a:ext cx="9144000" cy="1794930"/>
          </a:xfrm>
          <a:prstGeom prst="rect">
            <a:avLst/>
          </a:prstGeom>
        </p:spPr>
      </p:pic>
      <p:sp>
        <p:nvSpPr>
          <p:cNvPr id="10" name="Title 1">
            <a:extLst>
              <a:ext uri="{FF2B5EF4-FFF2-40B4-BE49-F238E27FC236}">
                <a16:creationId xmlns:a16="http://schemas.microsoft.com/office/drawing/2014/main" id="{2E8488DE-A26F-E175-6DC5-3B78EB03FB09}"/>
              </a:ext>
            </a:extLst>
          </p:cNvPr>
          <p:cNvSpPr>
            <a:spLocks noGrp="1"/>
          </p:cNvSpPr>
          <p:nvPr>
            <p:ph type="title"/>
          </p:nvPr>
        </p:nvSpPr>
        <p:spPr>
          <a:xfrm>
            <a:off x="3292846" y="710219"/>
            <a:ext cx="2291013" cy="262802"/>
          </a:xfrm>
        </p:spPr>
        <p:txBody>
          <a:bodyPr>
            <a:noAutofit/>
          </a:bodyPr>
          <a:lstStyle/>
          <a:p>
            <a:pPr defTabSz="457200">
              <a:spcBef>
                <a:spcPts val="0"/>
              </a:spcBef>
              <a:buClr>
                <a:schemeClr val="dk1"/>
              </a:buClr>
              <a:buSzPts val="1800"/>
            </a:pPr>
            <a:r>
              <a:rPr lang="en-US" sz="2000" b="1" cap="none" dirty="0">
                <a:solidFill>
                  <a:srgbClr val="002776"/>
                </a:solidFill>
                <a:latin typeface="Arial"/>
                <a:cs typeface="Arial"/>
                <a:sym typeface="Calibri"/>
              </a:rPr>
              <a:t>SARIMA 7 DAYS</a:t>
            </a:r>
          </a:p>
        </p:txBody>
      </p:sp>
      <p:sp>
        <p:nvSpPr>
          <p:cNvPr id="11" name="Title 1">
            <a:extLst>
              <a:ext uri="{FF2B5EF4-FFF2-40B4-BE49-F238E27FC236}">
                <a16:creationId xmlns:a16="http://schemas.microsoft.com/office/drawing/2014/main" id="{753DB04E-2EB8-BB22-A0DF-994C332022A2}"/>
              </a:ext>
            </a:extLst>
          </p:cNvPr>
          <p:cNvSpPr txBox="1">
            <a:spLocks/>
          </p:cNvSpPr>
          <p:nvPr/>
        </p:nvSpPr>
        <p:spPr>
          <a:xfrm>
            <a:off x="3181758" y="2698476"/>
            <a:ext cx="3186957" cy="41623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000" b="1" dirty="0">
                <a:solidFill>
                  <a:srgbClr val="002776"/>
                </a:solidFill>
                <a:latin typeface="Arial"/>
                <a:ea typeface="+mj-ea"/>
                <a:cs typeface="Arial"/>
              </a:rPr>
              <a:t>SARIMA  120 DAYS</a:t>
            </a:r>
          </a:p>
        </p:txBody>
      </p:sp>
      <p:sp>
        <p:nvSpPr>
          <p:cNvPr id="12" name="Title 1">
            <a:extLst>
              <a:ext uri="{FF2B5EF4-FFF2-40B4-BE49-F238E27FC236}">
                <a16:creationId xmlns:a16="http://schemas.microsoft.com/office/drawing/2014/main" id="{0C4E5076-832A-AAC6-37F7-F07DF1E50A23}"/>
              </a:ext>
            </a:extLst>
          </p:cNvPr>
          <p:cNvSpPr txBox="1">
            <a:spLocks/>
          </p:cNvSpPr>
          <p:nvPr/>
        </p:nvSpPr>
        <p:spPr>
          <a:xfrm>
            <a:off x="3181759" y="4856584"/>
            <a:ext cx="2513189" cy="29777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000" b="1" dirty="0">
                <a:solidFill>
                  <a:srgbClr val="002776"/>
                </a:solidFill>
                <a:latin typeface="Arial"/>
                <a:ea typeface="+mj-ea"/>
                <a:cs typeface="Arial"/>
              </a:rPr>
              <a:t>SARIMA 365 DAYS</a:t>
            </a:r>
          </a:p>
        </p:txBody>
      </p:sp>
      <p:sp>
        <p:nvSpPr>
          <p:cNvPr id="13" name="Title 1">
            <a:extLst>
              <a:ext uri="{FF2B5EF4-FFF2-40B4-BE49-F238E27FC236}">
                <a16:creationId xmlns:a16="http://schemas.microsoft.com/office/drawing/2014/main" id="{E2262549-65AF-8F78-A2F8-C9F0B7DD6BC2}"/>
              </a:ext>
            </a:extLst>
          </p:cNvPr>
          <p:cNvSpPr txBox="1">
            <a:spLocks/>
          </p:cNvSpPr>
          <p:nvPr/>
        </p:nvSpPr>
        <p:spPr>
          <a:xfrm>
            <a:off x="0" y="-152654"/>
            <a:ext cx="4219927" cy="86287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b="1" dirty="0" err="1">
                <a:solidFill>
                  <a:srgbClr val="002776"/>
                </a:solidFill>
                <a:latin typeface="Arial"/>
                <a:ea typeface="+mj-ea"/>
                <a:cs typeface="Arial"/>
              </a:rPr>
              <a:t>Sarima</a:t>
            </a:r>
            <a:r>
              <a:rPr lang="en-US" sz="2800" dirty="0">
                <a:latin typeface="Times New Roman" panose="02020603050405020304" pitchFamily="18" charset="0"/>
                <a:cs typeface="Times New Roman" panose="02020603050405020304" pitchFamily="18" charset="0"/>
              </a:rPr>
              <a:t> </a:t>
            </a:r>
            <a:r>
              <a:rPr lang="en-US" sz="3200" b="1" dirty="0">
                <a:solidFill>
                  <a:srgbClr val="002776"/>
                </a:solidFill>
                <a:latin typeface="Arial"/>
                <a:ea typeface="+mj-ea"/>
                <a:cs typeface="Arial"/>
              </a:rPr>
              <a:t>Model</a:t>
            </a:r>
          </a:p>
        </p:txBody>
      </p:sp>
      <p:pic>
        <p:nvPicPr>
          <p:cNvPr id="14" name="Picture 13">
            <a:extLst>
              <a:ext uri="{FF2B5EF4-FFF2-40B4-BE49-F238E27FC236}">
                <a16:creationId xmlns:a16="http://schemas.microsoft.com/office/drawing/2014/main" id="{47BBAD44-420C-C430-1420-A94EB3E0A7D1}"/>
              </a:ext>
            </a:extLst>
          </p:cNvPr>
          <p:cNvPicPr>
            <a:picLocks noChangeAspect="1"/>
          </p:cNvPicPr>
          <p:nvPr/>
        </p:nvPicPr>
        <p:blipFill>
          <a:blip r:embed="rId5"/>
          <a:stretch>
            <a:fillRect/>
          </a:stretch>
        </p:blipFill>
        <p:spPr>
          <a:xfrm>
            <a:off x="7715399" y="214334"/>
            <a:ext cx="1188823" cy="414564"/>
          </a:xfrm>
          <a:prstGeom prst="rect">
            <a:avLst/>
          </a:prstGeom>
        </p:spPr>
      </p:pic>
    </p:spTree>
    <p:extLst>
      <p:ext uri="{BB962C8B-B14F-4D97-AF65-F5344CB8AC3E}">
        <p14:creationId xmlns:p14="http://schemas.microsoft.com/office/powerpoint/2010/main" val="1894404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50A63D-DC10-91D3-3546-D4351080719F}"/>
              </a:ext>
            </a:extLst>
          </p:cNvPr>
          <p:cNvPicPr>
            <a:picLocks noChangeAspect="1"/>
          </p:cNvPicPr>
          <p:nvPr/>
        </p:nvPicPr>
        <p:blipFill>
          <a:blip r:embed="rId2"/>
          <a:stretch>
            <a:fillRect/>
          </a:stretch>
        </p:blipFill>
        <p:spPr>
          <a:xfrm>
            <a:off x="0" y="385010"/>
            <a:ext cx="9144000" cy="1647769"/>
          </a:xfrm>
          <a:prstGeom prst="rect">
            <a:avLst/>
          </a:prstGeom>
        </p:spPr>
      </p:pic>
      <p:pic>
        <p:nvPicPr>
          <p:cNvPr id="7" name="Picture 6">
            <a:extLst>
              <a:ext uri="{FF2B5EF4-FFF2-40B4-BE49-F238E27FC236}">
                <a16:creationId xmlns:a16="http://schemas.microsoft.com/office/drawing/2014/main" id="{C3BB7762-73E5-B976-874A-A1D0943EB627}"/>
              </a:ext>
            </a:extLst>
          </p:cNvPr>
          <p:cNvPicPr>
            <a:picLocks noChangeAspect="1"/>
          </p:cNvPicPr>
          <p:nvPr/>
        </p:nvPicPr>
        <p:blipFill>
          <a:blip r:embed="rId3"/>
          <a:stretch>
            <a:fillRect/>
          </a:stretch>
        </p:blipFill>
        <p:spPr>
          <a:xfrm>
            <a:off x="0" y="2474446"/>
            <a:ext cx="9144000" cy="2032780"/>
          </a:xfrm>
          <a:prstGeom prst="rect">
            <a:avLst/>
          </a:prstGeom>
        </p:spPr>
      </p:pic>
      <p:pic>
        <p:nvPicPr>
          <p:cNvPr id="9" name="Picture 8">
            <a:extLst>
              <a:ext uri="{FF2B5EF4-FFF2-40B4-BE49-F238E27FC236}">
                <a16:creationId xmlns:a16="http://schemas.microsoft.com/office/drawing/2014/main" id="{C15D1B48-F091-8206-8EBF-D7C7EF4E6699}"/>
              </a:ext>
            </a:extLst>
          </p:cNvPr>
          <p:cNvPicPr>
            <a:picLocks noChangeAspect="1"/>
          </p:cNvPicPr>
          <p:nvPr/>
        </p:nvPicPr>
        <p:blipFill>
          <a:blip r:embed="rId4"/>
          <a:stretch>
            <a:fillRect/>
          </a:stretch>
        </p:blipFill>
        <p:spPr>
          <a:xfrm>
            <a:off x="0" y="4825221"/>
            <a:ext cx="9144000" cy="2032780"/>
          </a:xfrm>
          <a:prstGeom prst="rect">
            <a:avLst/>
          </a:prstGeom>
        </p:spPr>
      </p:pic>
      <p:sp>
        <p:nvSpPr>
          <p:cNvPr id="10" name="Title 1">
            <a:extLst>
              <a:ext uri="{FF2B5EF4-FFF2-40B4-BE49-F238E27FC236}">
                <a16:creationId xmlns:a16="http://schemas.microsoft.com/office/drawing/2014/main" id="{EBFA3DE3-DA48-60F9-F755-2388F75F441D}"/>
              </a:ext>
            </a:extLst>
          </p:cNvPr>
          <p:cNvSpPr>
            <a:spLocks noGrp="1"/>
          </p:cNvSpPr>
          <p:nvPr>
            <p:ph type="title"/>
          </p:nvPr>
        </p:nvSpPr>
        <p:spPr>
          <a:xfrm>
            <a:off x="0" y="38384"/>
            <a:ext cx="9143999" cy="414565"/>
          </a:xfrm>
        </p:spPr>
        <p:txBody>
          <a:bodyPr>
            <a:normAutofit/>
          </a:bodyPr>
          <a:lstStyle/>
          <a:p>
            <a:pPr algn="ctr"/>
            <a:r>
              <a:rPr lang="en-US" sz="2000" b="1" cap="none" dirty="0">
                <a:solidFill>
                  <a:srgbClr val="002776"/>
                </a:solidFill>
                <a:latin typeface="Arial"/>
                <a:cs typeface="Arial"/>
              </a:rPr>
              <a:t>LINEAR REGRESSION</a:t>
            </a:r>
          </a:p>
        </p:txBody>
      </p:sp>
      <p:sp>
        <p:nvSpPr>
          <p:cNvPr id="11" name="Title 1">
            <a:extLst>
              <a:ext uri="{FF2B5EF4-FFF2-40B4-BE49-F238E27FC236}">
                <a16:creationId xmlns:a16="http://schemas.microsoft.com/office/drawing/2014/main" id="{C164E158-059C-272D-4046-1342D22E67A6}"/>
              </a:ext>
            </a:extLst>
          </p:cNvPr>
          <p:cNvSpPr txBox="1">
            <a:spLocks/>
          </p:cNvSpPr>
          <p:nvPr/>
        </p:nvSpPr>
        <p:spPr>
          <a:xfrm>
            <a:off x="0" y="2071164"/>
            <a:ext cx="9143999" cy="54374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2000" b="1" dirty="0">
                <a:solidFill>
                  <a:srgbClr val="002776"/>
                </a:solidFill>
                <a:latin typeface="Arial"/>
                <a:ea typeface="+mj-ea"/>
                <a:cs typeface="Arial"/>
              </a:rPr>
              <a:t>RANDOM FOREST</a:t>
            </a:r>
          </a:p>
        </p:txBody>
      </p:sp>
      <p:sp>
        <p:nvSpPr>
          <p:cNvPr id="12" name="Title 1">
            <a:extLst>
              <a:ext uri="{FF2B5EF4-FFF2-40B4-BE49-F238E27FC236}">
                <a16:creationId xmlns:a16="http://schemas.microsoft.com/office/drawing/2014/main" id="{9769139A-20D5-D745-F3BD-3AAA221B827C}"/>
              </a:ext>
            </a:extLst>
          </p:cNvPr>
          <p:cNvSpPr txBox="1">
            <a:spLocks/>
          </p:cNvSpPr>
          <p:nvPr/>
        </p:nvSpPr>
        <p:spPr>
          <a:xfrm>
            <a:off x="0" y="4441521"/>
            <a:ext cx="9144000" cy="44940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2000" b="1" dirty="0">
                <a:solidFill>
                  <a:srgbClr val="002776"/>
                </a:solidFill>
                <a:latin typeface="Arial"/>
                <a:ea typeface="+mj-ea"/>
                <a:cs typeface="Arial"/>
              </a:rPr>
              <a:t>XGBOOST</a:t>
            </a:r>
          </a:p>
        </p:txBody>
      </p:sp>
      <p:pic>
        <p:nvPicPr>
          <p:cNvPr id="13" name="Picture 12">
            <a:extLst>
              <a:ext uri="{FF2B5EF4-FFF2-40B4-BE49-F238E27FC236}">
                <a16:creationId xmlns:a16="http://schemas.microsoft.com/office/drawing/2014/main" id="{26345F49-DD03-3237-1ABA-502F692F86F5}"/>
              </a:ext>
            </a:extLst>
          </p:cNvPr>
          <p:cNvPicPr>
            <a:picLocks noChangeAspect="1"/>
          </p:cNvPicPr>
          <p:nvPr/>
        </p:nvPicPr>
        <p:blipFill>
          <a:blip r:embed="rId5"/>
          <a:stretch>
            <a:fillRect/>
          </a:stretch>
        </p:blipFill>
        <p:spPr>
          <a:xfrm>
            <a:off x="7715399" y="214334"/>
            <a:ext cx="1188823" cy="414564"/>
          </a:xfrm>
          <a:prstGeom prst="rect">
            <a:avLst/>
          </a:prstGeom>
        </p:spPr>
      </p:pic>
    </p:spTree>
    <p:extLst>
      <p:ext uri="{BB962C8B-B14F-4D97-AF65-F5344CB8AC3E}">
        <p14:creationId xmlns:p14="http://schemas.microsoft.com/office/powerpoint/2010/main" val="2195168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C4502A-734C-B571-4029-AEE925EE0069}"/>
              </a:ext>
            </a:extLst>
          </p:cNvPr>
          <p:cNvPicPr>
            <a:picLocks noChangeAspect="1"/>
          </p:cNvPicPr>
          <p:nvPr/>
        </p:nvPicPr>
        <p:blipFill>
          <a:blip r:embed="rId2"/>
          <a:stretch>
            <a:fillRect/>
          </a:stretch>
        </p:blipFill>
        <p:spPr>
          <a:xfrm>
            <a:off x="0" y="413843"/>
            <a:ext cx="9144000" cy="2699502"/>
          </a:xfrm>
          <a:prstGeom prst="rect">
            <a:avLst/>
          </a:prstGeom>
        </p:spPr>
      </p:pic>
      <p:pic>
        <p:nvPicPr>
          <p:cNvPr id="7" name="Picture 6">
            <a:extLst>
              <a:ext uri="{FF2B5EF4-FFF2-40B4-BE49-F238E27FC236}">
                <a16:creationId xmlns:a16="http://schemas.microsoft.com/office/drawing/2014/main" id="{F03EA6E3-C8CD-B546-689A-8CBC82C97D83}"/>
              </a:ext>
            </a:extLst>
          </p:cNvPr>
          <p:cNvPicPr>
            <a:picLocks noChangeAspect="1"/>
          </p:cNvPicPr>
          <p:nvPr/>
        </p:nvPicPr>
        <p:blipFill>
          <a:blip r:embed="rId3"/>
          <a:stretch>
            <a:fillRect/>
          </a:stretch>
        </p:blipFill>
        <p:spPr>
          <a:xfrm>
            <a:off x="0" y="3074678"/>
            <a:ext cx="9144000" cy="2785310"/>
          </a:xfrm>
          <a:prstGeom prst="rect">
            <a:avLst/>
          </a:prstGeom>
        </p:spPr>
      </p:pic>
      <p:sp>
        <p:nvSpPr>
          <p:cNvPr id="8" name="Text Placeholder 2">
            <a:extLst>
              <a:ext uri="{FF2B5EF4-FFF2-40B4-BE49-F238E27FC236}">
                <a16:creationId xmlns:a16="http://schemas.microsoft.com/office/drawing/2014/main" id="{CD63D0D5-4304-4935-5C89-2C9B8C2F7534}"/>
              </a:ext>
            </a:extLst>
          </p:cNvPr>
          <p:cNvSpPr>
            <a:spLocks noGrp="1"/>
          </p:cNvSpPr>
          <p:nvPr>
            <p:ph idx="1"/>
          </p:nvPr>
        </p:nvSpPr>
        <p:spPr>
          <a:xfrm>
            <a:off x="2181726" y="-1"/>
            <a:ext cx="4780548" cy="528783"/>
          </a:xfrm>
        </p:spPr>
        <p:txBody>
          <a:bodyPr>
            <a:normAutofit lnSpcReduction="10000"/>
          </a:bodyPr>
          <a:lstStyle/>
          <a:p>
            <a:pPr marL="114300" indent="0">
              <a:buNone/>
            </a:pPr>
            <a:r>
              <a:rPr lang="en-US" sz="2400" b="1" dirty="0">
                <a:solidFill>
                  <a:srgbClr val="002776"/>
                </a:solidFill>
                <a:latin typeface="Arial"/>
                <a:ea typeface="+mj-ea"/>
                <a:cs typeface="Arial"/>
              </a:rPr>
              <a:t>RMSE &amp; MAPE Values</a:t>
            </a:r>
          </a:p>
          <a:p>
            <a:pPr marL="114300" indent="0">
              <a:buNone/>
            </a:pPr>
            <a:endParaRPr lang="en-US" dirty="0"/>
          </a:p>
        </p:txBody>
      </p:sp>
      <p:sp>
        <p:nvSpPr>
          <p:cNvPr id="9" name="Text Placeholder 2">
            <a:extLst>
              <a:ext uri="{FF2B5EF4-FFF2-40B4-BE49-F238E27FC236}">
                <a16:creationId xmlns:a16="http://schemas.microsoft.com/office/drawing/2014/main" id="{57CF846B-2F42-708E-783D-3D1C230935B1}"/>
              </a:ext>
            </a:extLst>
          </p:cNvPr>
          <p:cNvSpPr txBox="1">
            <a:spLocks/>
          </p:cNvSpPr>
          <p:nvPr/>
        </p:nvSpPr>
        <p:spPr>
          <a:xfrm>
            <a:off x="-282539" y="2831850"/>
            <a:ext cx="2598821" cy="72507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endParaRPr lang="en-US" dirty="0"/>
          </a:p>
        </p:txBody>
      </p:sp>
      <p:pic>
        <p:nvPicPr>
          <p:cNvPr id="11" name="Picture 10">
            <a:extLst>
              <a:ext uri="{FF2B5EF4-FFF2-40B4-BE49-F238E27FC236}">
                <a16:creationId xmlns:a16="http://schemas.microsoft.com/office/drawing/2014/main" id="{153997AF-4AEE-321F-E22A-2B1337241E4E}"/>
              </a:ext>
            </a:extLst>
          </p:cNvPr>
          <p:cNvPicPr>
            <a:picLocks noChangeAspect="1"/>
          </p:cNvPicPr>
          <p:nvPr/>
        </p:nvPicPr>
        <p:blipFill>
          <a:blip r:embed="rId4"/>
          <a:stretch>
            <a:fillRect/>
          </a:stretch>
        </p:blipFill>
        <p:spPr>
          <a:xfrm>
            <a:off x="7715399" y="214334"/>
            <a:ext cx="1188823" cy="414564"/>
          </a:xfrm>
          <a:prstGeom prst="rect">
            <a:avLst/>
          </a:prstGeom>
        </p:spPr>
      </p:pic>
      <p:sp>
        <p:nvSpPr>
          <p:cNvPr id="2" name="Text Placeholder 2">
            <a:extLst>
              <a:ext uri="{FF2B5EF4-FFF2-40B4-BE49-F238E27FC236}">
                <a16:creationId xmlns:a16="http://schemas.microsoft.com/office/drawing/2014/main" id="{2DFBBBFD-74C9-A6F6-B307-73FBA4580A63}"/>
              </a:ext>
            </a:extLst>
          </p:cNvPr>
          <p:cNvSpPr txBox="1">
            <a:spLocks/>
          </p:cNvSpPr>
          <p:nvPr/>
        </p:nvSpPr>
        <p:spPr>
          <a:xfrm>
            <a:off x="-112295" y="6102816"/>
            <a:ext cx="9256295" cy="865696"/>
          </a:xfrm>
          <a:prstGeom prst="rect">
            <a:avLst/>
          </a:prstGeom>
        </p:spPr>
        <p:txBody>
          <a:bodyPr vert="horz" lIns="91440" tIns="45720" rIns="91440" bIns="45720" rtlCol="0" anchor="t">
            <a:normAutofit fontScale="25000" lnSpcReduction="20000"/>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457200" indent="-342900"/>
            <a:r>
              <a:rPr lang="en-US" sz="8000" b="1" dirty="0">
                <a:latin typeface="Arial"/>
                <a:ea typeface="+mj-ea"/>
                <a:cs typeface="Arial"/>
              </a:rPr>
              <a:t>As lowest RMSE &amp; MAPE values consider the best fitted model.</a:t>
            </a:r>
          </a:p>
          <a:p>
            <a:pPr marL="457200" indent="-342900"/>
            <a:r>
              <a:rPr lang="en-US" sz="8000" b="1" dirty="0">
                <a:latin typeface="Arial"/>
                <a:ea typeface="+mj-ea"/>
                <a:cs typeface="Arial"/>
              </a:rPr>
              <a:t>So we will use ‘Random forest’ as Final model for prediction purpose.</a:t>
            </a:r>
          </a:p>
          <a:p>
            <a:pPr marL="457200" indent="-342900"/>
            <a:endParaRPr lang="en-US" sz="8000" b="1" dirty="0">
              <a:solidFill>
                <a:srgbClr val="002776"/>
              </a:solidFill>
              <a:latin typeface="Arial"/>
              <a:ea typeface="+mj-ea"/>
              <a:cs typeface="Arial"/>
            </a:endParaRPr>
          </a:p>
          <a:p>
            <a:pPr marL="114300" indent="0">
              <a:buFont typeface="Arial" panose="020B0604020202020204" pitchFamily="34" charset="0"/>
              <a:buNone/>
            </a:pPr>
            <a:endParaRPr lang="en-US" dirty="0"/>
          </a:p>
        </p:txBody>
      </p:sp>
    </p:spTree>
    <p:extLst>
      <p:ext uri="{BB962C8B-B14F-4D97-AF65-F5344CB8AC3E}">
        <p14:creationId xmlns:p14="http://schemas.microsoft.com/office/powerpoint/2010/main" val="3854386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4657C0-315A-B7F0-E33C-9F029C474A1B}"/>
              </a:ext>
            </a:extLst>
          </p:cNvPr>
          <p:cNvPicPr>
            <a:picLocks noChangeAspect="1"/>
          </p:cNvPicPr>
          <p:nvPr/>
        </p:nvPicPr>
        <p:blipFill>
          <a:blip r:embed="rId2"/>
          <a:stretch>
            <a:fillRect/>
          </a:stretch>
        </p:blipFill>
        <p:spPr>
          <a:xfrm>
            <a:off x="1727046" y="2823411"/>
            <a:ext cx="7416954" cy="4034589"/>
          </a:xfrm>
          <a:prstGeom prst="rect">
            <a:avLst/>
          </a:prstGeom>
        </p:spPr>
      </p:pic>
      <p:pic>
        <p:nvPicPr>
          <p:cNvPr id="9" name="Picture 8">
            <a:extLst>
              <a:ext uri="{FF2B5EF4-FFF2-40B4-BE49-F238E27FC236}">
                <a16:creationId xmlns:a16="http://schemas.microsoft.com/office/drawing/2014/main" id="{C2F1B047-2859-B8F1-6D43-62EFE7A4E867}"/>
              </a:ext>
            </a:extLst>
          </p:cNvPr>
          <p:cNvPicPr>
            <a:picLocks noChangeAspect="1"/>
          </p:cNvPicPr>
          <p:nvPr/>
        </p:nvPicPr>
        <p:blipFill>
          <a:blip r:embed="rId3"/>
          <a:stretch>
            <a:fillRect/>
          </a:stretch>
        </p:blipFill>
        <p:spPr>
          <a:xfrm>
            <a:off x="0" y="0"/>
            <a:ext cx="2425355" cy="6858000"/>
          </a:xfrm>
          <a:prstGeom prst="rect">
            <a:avLst/>
          </a:prstGeom>
        </p:spPr>
      </p:pic>
      <p:sp>
        <p:nvSpPr>
          <p:cNvPr id="10" name="Text Placeholder 2">
            <a:extLst>
              <a:ext uri="{FF2B5EF4-FFF2-40B4-BE49-F238E27FC236}">
                <a16:creationId xmlns:a16="http://schemas.microsoft.com/office/drawing/2014/main" id="{76AC35F5-4214-C502-02CE-625F2923F5BA}"/>
              </a:ext>
            </a:extLst>
          </p:cNvPr>
          <p:cNvSpPr>
            <a:spLocks noGrp="1"/>
          </p:cNvSpPr>
          <p:nvPr>
            <p:ph idx="1"/>
          </p:nvPr>
        </p:nvSpPr>
        <p:spPr>
          <a:xfrm>
            <a:off x="2425355" y="1278703"/>
            <a:ext cx="5592702" cy="1141786"/>
          </a:xfrm>
        </p:spPr>
        <p:txBody>
          <a:bodyPr>
            <a:normAutofit/>
          </a:bodyPr>
          <a:lstStyle/>
          <a:p>
            <a:pPr marL="114300" indent="0">
              <a:buNone/>
            </a:pPr>
            <a:r>
              <a:rPr lang="en-US" sz="2400" dirty="0">
                <a:latin typeface="Times New Roman" panose="02020603050405020304" pitchFamily="18" charset="0"/>
                <a:cs typeface="Times New Roman" panose="02020603050405020304" pitchFamily="18" charset="0"/>
              </a:rPr>
              <a:t>Final Predictions with Random Forest</a:t>
            </a:r>
          </a:p>
          <a:p>
            <a:pPr marL="114300" indent="0">
              <a:buNone/>
            </a:pPr>
            <a:endParaRPr lang="en-US" dirty="0"/>
          </a:p>
        </p:txBody>
      </p:sp>
      <p:sp>
        <p:nvSpPr>
          <p:cNvPr id="12" name="TextBox 11">
            <a:extLst>
              <a:ext uri="{FF2B5EF4-FFF2-40B4-BE49-F238E27FC236}">
                <a16:creationId xmlns:a16="http://schemas.microsoft.com/office/drawing/2014/main" id="{FB7A0F96-303B-C867-403A-C91CD72C44DD}"/>
              </a:ext>
            </a:extLst>
          </p:cNvPr>
          <p:cNvSpPr txBox="1"/>
          <p:nvPr/>
        </p:nvSpPr>
        <p:spPr>
          <a:xfrm>
            <a:off x="2703095" y="291007"/>
            <a:ext cx="3023937" cy="584775"/>
          </a:xfrm>
          <a:prstGeom prst="rect">
            <a:avLst/>
          </a:prstGeom>
          <a:noFill/>
        </p:spPr>
        <p:txBody>
          <a:bodyPr wrap="square">
            <a:spAutoFit/>
          </a:bodyPr>
          <a:lstStyle/>
          <a:p>
            <a:pPr marL="0" marR="0" lvl="0" indent="0" algn="l" rtl="0">
              <a:lnSpc>
                <a:spcPct val="100000"/>
              </a:lnSpc>
              <a:spcBef>
                <a:spcPts val="0"/>
              </a:spcBef>
              <a:spcAft>
                <a:spcPts val="0"/>
              </a:spcAft>
              <a:buClr>
                <a:srgbClr val="002776"/>
              </a:buClr>
              <a:buSzPts val="2800"/>
              <a:buFont typeface="Arial"/>
              <a:buNone/>
            </a:pPr>
            <a:r>
              <a:rPr lang="en-US" sz="3200" b="1" i="0" u="none" strike="noStrike" cap="none" dirty="0">
                <a:solidFill>
                  <a:srgbClr val="002776"/>
                </a:solidFill>
                <a:latin typeface="Arial"/>
                <a:ea typeface="Arial"/>
                <a:cs typeface="Arial"/>
                <a:sym typeface="Arial"/>
              </a:rPr>
              <a:t>Model Results</a:t>
            </a:r>
            <a:endParaRPr lang="en-US" sz="3200" b="0" i="0" u="none" strike="noStrike" cap="none" dirty="0">
              <a:solidFill>
                <a:srgbClr val="000000"/>
              </a:solidFill>
              <a:latin typeface="Arial"/>
              <a:ea typeface="Arial"/>
              <a:cs typeface="Arial"/>
              <a:sym typeface="Arial"/>
            </a:endParaRPr>
          </a:p>
        </p:txBody>
      </p:sp>
      <p:pic>
        <p:nvPicPr>
          <p:cNvPr id="13" name="Picture 12">
            <a:extLst>
              <a:ext uri="{FF2B5EF4-FFF2-40B4-BE49-F238E27FC236}">
                <a16:creationId xmlns:a16="http://schemas.microsoft.com/office/drawing/2014/main" id="{9E6FB541-32A3-173D-4384-A4B0A1A14FDA}"/>
              </a:ext>
            </a:extLst>
          </p:cNvPr>
          <p:cNvPicPr>
            <a:picLocks noChangeAspect="1"/>
          </p:cNvPicPr>
          <p:nvPr/>
        </p:nvPicPr>
        <p:blipFill>
          <a:blip r:embed="rId4"/>
          <a:stretch>
            <a:fillRect/>
          </a:stretch>
        </p:blipFill>
        <p:spPr>
          <a:xfrm>
            <a:off x="7715399" y="214334"/>
            <a:ext cx="1188823" cy="414564"/>
          </a:xfrm>
          <a:prstGeom prst="rect">
            <a:avLst/>
          </a:prstGeom>
        </p:spPr>
      </p:pic>
    </p:spTree>
    <p:extLst>
      <p:ext uri="{BB962C8B-B14F-4D97-AF65-F5344CB8AC3E}">
        <p14:creationId xmlns:p14="http://schemas.microsoft.com/office/powerpoint/2010/main" val="426509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13"/>
          <p:cNvSpPr txBox="1"/>
          <p:nvPr/>
        </p:nvSpPr>
        <p:spPr>
          <a:xfrm>
            <a:off x="457911" y="2656822"/>
            <a:ext cx="868608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3600" b="1" i="0" u="none" strike="noStrike" cap="none" dirty="0">
                <a:solidFill>
                  <a:srgbClr val="002776"/>
                </a:solidFill>
                <a:latin typeface="Arial"/>
                <a:ea typeface="Arial"/>
                <a:cs typeface="Arial"/>
                <a:sym typeface="Arial"/>
              </a:rPr>
              <a:t>Model Deployment using </a:t>
            </a:r>
            <a:r>
              <a:rPr lang="en-US" sz="3600" b="1" dirty="0">
                <a:solidFill>
                  <a:srgbClr val="002776"/>
                </a:solidFill>
              </a:rPr>
              <a:t>Stream lit</a:t>
            </a:r>
            <a:endParaRPr sz="3600" b="0" i="0" u="none" strike="noStrike" cap="none" dirty="0">
              <a:solidFill>
                <a:srgbClr val="000000"/>
              </a:solidFill>
              <a:latin typeface="Arial"/>
              <a:ea typeface="Arial"/>
              <a:cs typeface="Arial"/>
              <a:sym typeface="Arial"/>
            </a:endParaRPr>
          </a:p>
        </p:txBody>
      </p:sp>
      <p:pic>
        <p:nvPicPr>
          <p:cNvPr id="441" name="Google Shape;441;p13"/>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13"/>
          <p:cNvSpPr txBox="1"/>
          <p:nvPr/>
        </p:nvSpPr>
        <p:spPr>
          <a:xfrm>
            <a:off x="1" y="100245"/>
            <a:ext cx="7956884"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3600" b="1" i="0" u="none" strike="noStrike" cap="none" dirty="0">
                <a:solidFill>
                  <a:srgbClr val="002776"/>
                </a:solidFill>
                <a:latin typeface="Arial"/>
                <a:ea typeface="Arial"/>
                <a:cs typeface="Arial"/>
                <a:sym typeface="Arial"/>
              </a:rPr>
              <a:t>Model Deployment using </a:t>
            </a:r>
            <a:r>
              <a:rPr lang="en-US" sz="3600" b="1" dirty="0">
                <a:solidFill>
                  <a:srgbClr val="002776"/>
                </a:solidFill>
              </a:rPr>
              <a:t>Stream lit</a:t>
            </a:r>
            <a:endParaRPr sz="3600" b="0" i="0" u="none" strike="noStrike" cap="none" dirty="0">
              <a:solidFill>
                <a:srgbClr val="000000"/>
              </a:solidFill>
              <a:latin typeface="Arial"/>
              <a:ea typeface="Arial"/>
              <a:cs typeface="Arial"/>
              <a:sym typeface="Arial"/>
            </a:endParaRPr>
          </a:p>
        </p:txBody>
      </p:sp>
      <p:pic>
        <p:nvPicPr>
          <p:cNvPr id="441" name="Google Shape;441;p13"/>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4" name="Picture 3">
            <a:extLst>
              <a:ext uri="{FF2B5EF4-FFF2-40B4-BE49-F238E27FC236}">
                <a16:creationId xmlns:a16="http://schemas.microsoft.com/office/drawing/2014/main" id="{0A6812EA-BC32-8632-FE74-28E85217ADA4}"/>
              </a:ext>
            </a:extLst>
          </p:cNvPr>
          <p:cNvPicPr>
            <a:picLocks noChangeAspect="1"/>
          </p:cNvPicPr>
          <p:nvPr/>
        </p:nvPicPr>
        <p:blipFill>
          <a:blip r:embed="rId4"/>
          <a:stretch>
            <a:fillRect/>
          </a:stretch>
        </p:blipFill>
        <p:spPr>
          <a:xfrm>
            <a:off x="0" y="746535"/>
            <a:ext cx="9143999" cy="2798771"/>
          </a:xfrm>
          <a:prstGeom prst="rect">
            <a:avLst/>
          </a:prstGeom>
        </p:spPr>
      </p:pic>
      <p:pic>
        <p:nvPicPr>
          <p:cNvPr id="7" name="Picture 6">
            <a:extLst>
              <a:ext uri="{FF2B5EF4-FFF2-40B4-BE49-F238E27FC236}">
                <a16:creationId xmlns:a16="http://schemas.microsoft.com/office/drawing/2014/main" id="{DFB7F13F-EA1D-A2BE-3523-4706E55AD984}"/>
              </a:ext>
            </a:extLst>
          </p:cNvPr>
          <p:cNvPicPr>
            <a:picLocks noChangeAspect="1"/>
          </p:cNvPicPr>
          <p:nvPr/>
        </p:nvPicPr>
        <p:blipFill>
          <a:blip r:embed="rId5"/>
          <a:stretch>
            <a:fillRect/>
          </a:stretch>
        </p:blipFill>
        <p:spPr>
          <a:xfrm>
            <a:off x="-1" y="3780238"/>
            <a:ext cx="9144000" cy="3077762"/>
          </a:xfrm>
          <a:prstGeom prst="rect">
            <a:avLst/>
          </a:prstGeom>
        </p:spPr>
      </p:pic>
    </p:spTree>
    <p:extLst>
      <p:ext uri="{BB962C8B-B14F-4D97-AF65-F5344CB8AC3E}">
        <p14:creationId xmlns:p14="http://schemas.microsoft.com/office/powerpoint/2010/main" val="234120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0" y="3105855"/>
            <a:ext cx="9144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3600" b="1" i="0" u="none" strike="noStrike" cap="none" dirty="0">
                <a:solidFill>
                  <a:srgbClr val="002776"/>
                </a:solidFill>
                <a:latin typeface="Arial"/>
                <a:ea typeface="Arial"/>
                <a:cs typeface="Arial"/>
                <a:sym typeface="Arial"/>
              </a:rPr>
              <a:t>Thank you</a:t>
            </a:r>
            <a:endParaRPr sz="3600" b="0" i="0" u="none" strike="noStrike" cap="none" dirty="0">
              <a:solidFill>
                <a:srgbClr val="000000"/>
              </a:solidFill>
              <a:latin typeface="Arial"/>
              <a:ea typeface="Arial"/>
              <a:cs typeface="Arial"/>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E71C6-D267-0FBE-62D0-658FBC5B3982}"/>
              </a:ext>
            </a:extLst>
          </p:cNvPr>
          <p:cNvSpPr>
            <a:spLocks noGrp="1"/>
          </p:cNvSpPr>
          <p:nvPr>
            <p:ph type="title"/>
          </p:nvPr>
        </p:nvSpPr>
        <p:spPr>
          <a:xfrm>
            <a:off x="673768" y="834308"/>
            <a:ext cx="7308981" cy="913139"/>
          </a:xfrm>
        </p:spPr>
        <p:txBody>
          <a:bodyPr>
            <a:noAutofit/>
          </a:bodyPr>
          <a:lstStyle/>
          <a:p>
            <a:pPr algn="ctr"/>
            <a:r>
              <a:rPr lang="en-US" sz="3600" b="1" cap="none" dirty="0">
                <a:solidFill>
                  <a:srgbClr val="002776"/>
                </a:solidFill>
                <a:latin typeface="Arial"/>
                <a:cs typeface="Arial"/>
              </a:rPr>
              <a:t>Project Lifecycle</a:t>
            </a:r>
          </a:p>
        </p:txBody>
      </p:sp>
      <p:sp>
        <p:nvSpPr>
          <p:cNvPr id="3" name="Google Shape;340;p2">
            <a:extLst>
              <a:ext uri="{FF2B5EF4-FFF2-40B4-BE49-F238E27FC236}">
                <a16:creationId xmlns:a16="http://schemas.microsoft.com/office/drawing/2014/main" id="{ADB9135B-17DC-B8D4-FF68-90C97EA201D9}"/>
              </a:ext>
            </a:extLst>
          </p:cNvPr>
          <p:cNvSpPr txBox="1"/>
          <p:nvPr/>
        </p:nvSpPr>
        <p:spPr>
          <a:xfrm>
            <a:off x="0" y="1788727"/>
            <a:ext cx="9144001" cy="5219850"/>
          </a:xfrm>
          <a:prstGeom prst="rect">
            <a:avLst/>
          </a:prstGeom>
          <a:noFill/>
          <a:ln>
            <a:noFill/>
          </a:ln>
        </p:spPr>
        <p:txBody>
          <a:bodyPr spcFirstLastPara="1" wrap="square" lIns="91425" tIns="45700" rIns="91425" bIns="45700" anchor="t" anchorCtr="0">
            <a:spAutoFit/>
          </a:bodyPr>
          <a:lstStyle/>
          <a:p>
            <a:pPr algn="l">
              <a:buFont typeface="Arial" panose="020B0604020202020204" pitchFamily="34" charset="0"/>
              <a:buChar char="•"/>
            </a:pPr>
            <a:endParaRPr lang="en-US" sz="2000" b="0" i="0" dirty="0">
              <a:solidFill>
                <a:srgbClr val="000000"/>
              </a:solidFill>
              <a:effectLst/>
              <a:latin typeface="Helvetica Neue"/>
            </a:endParaRPr>
          </a:p>
          <a:p>
            <a:pPr algn="l">
              <a:buFont typeface="Arial" panose="020B0604020202020204" pitchFamily="34" charset="0"/>
              <a:buChar char="•"/>
            </a:pPr>
            <a:endParaRPr lang="en-US" sz="2000" dirty="0">
              <a:solidFill>
                <a:srgbClr val="000000"/>
              </a:solidFill>
              <a:latin typeface="Helvetica Neue"/>
            </a:endParaRPr>
          </a:p>
          <a:p>
            <a:pPr algn="l">
              <a:buFont typeface="Arial" panose="020B0604020202020204" pitchFamily="34" charset="0"/>
              <a:buChar char="•"/>
            </a:pPr>
            <a:r>
              <a:rPr lang="en-US" sz="2400" b="1" i="0" dirty="0">
                <a:solidFill>
                  <a:srgbClr val="000000"/>
                </a:solidFill>
                <a:effectLst/>
                <a:latin typeface="Helvetica Neue"/>
              </a:rPr>
              <a:t> </a:t>
            </a:r>
            <a:r>
              <a:rPr lang="en-US" sz="2000" b="1" i="0" dirty="0">
                <a:solidFill>
                  <a:srgbClr val="000000"/>
                </a:solidFill>
                <a:effectLst/>
                <a:latin typeface="Helvetica Neue"/>
              </a:rPr>
              <a:t>Data Analysis</a:t>
            </a:r>
          </a:p>
          <a:p>
            <a:pPr algn="l"/>
            <a:endParaRPr lang="en-US" sz="2000" b="1" i="0" dirty="0">
              <a:solidFill>
                <a:srgbClr val="000000"/>
              </a:solidFill>
              <a:effectLst/>
              <a:latin typeface="Helvetica Neue"/>
            </a:endParaRPr>
          </a:p>
          <a:p>
            <a:pPr algn="l">
              <a:buFont typeface="Arial" panose="020B0604020202020204" pitchFamily="34" charset="0"/>
              <a:buChar char="•"/>
            </a:pPr>
            <a:r>
              <a:rPr lang="en-US" sz="2000" b="1" i="0" dirty="0">
                <a:solidFill>
                  <a:srgbClr val="000000"/>
                </a:solidFill>
                <a:effectLst/>
                <a:latin typeface="Helvetica Neue"/>
              </a:rPr>
              <a:t> Feature Engineering</a:t>
            </a:r>
          </a:p>
          <a:p>
            <a:pPr algn="l"/>
            <a:endParaRPr lang="en-US" sz="2000" b="1" i="0" dirty="0">
              <a:solidFill>
                <a:srgbClr val="000000"/>
              </a:solidFill>
              <a:effectLst/>
              <a:latin typeface="Helvetica Neue"/>
            </a:endParaRPr>
          </a:p>
          <a:p>
            <a:pPr algn="l">
              <a:buFont typeface="Arial" panose="020B0604020202020204" pitchFamily="34" charset="0"/>
              <a:buChar char="•"/>
            </a:pPr>
            <a:r>
              <a:rPr lang="en-US" sz="2000" b="1" i="0" dirty="0">
                <a:solidFill>
                  <a:srgbClr val="000000"/>
                </a:solidFill>
                <a:effectLst/>
                <a:latin typeface="Helvetica Neue"/>
              </a:rPr>
              <a:t> Feature Extraction</a:t>
            </a:r>
          </a:p>
          <a:p>
            <a:pPr algn="l"/>
            <a:endParaRPr lang="en-US" sz="2000" b="1" i="0" dirty="0">
              <a:solidFill>
                <a:srgbClr val="000000"/>
              </a:solidFill>
              <a:effectLst/>
              <a:latin typeface="Helvetica Neue"/>
            </a:endParaRPr>
          </a:p>
          <a:p>
            <a:pPr algn="l">
              <a:buFont typeface="Arial" panose="020B0604020202020204" pitchFamily="34" charset="0"/>
              <a:buChar char="•"/>
            </a:pPr>
            <a:r>
              <a:rPr lang="en-US" sz="2000" b="1" i="0" dirty="0">
                <a:solidFill>
                  <a:srgbClr val="000000"/>
                </a:solidFill>
                <a:effectLst/>
                <a:latin typeface="Helvetica Neue"/>
              </a:rPr>
              <a:t> Model Building</a:t>
            </a:r>
          </a:p>
          <a:p>
            <a:pPr algn="l"/>
            <a:endParaRPr lang="en-US" sz="2000" b="1" i="0" dirty="0">
              <a:solidFill>
                <a:srgbClr val="000000"/>
              </a:solidFill>
              <a:effectLst/>
              <a:latin typeface="Helvetica Neue"/>
            </a:endParaRPr>
          </a:p>
          <a:p>
            <a:pPr algn="l">
              <a:buFont typeface="Arial" panose="020B0604020202020204" pitchFamily="34" charset="0"/>
              <a:buChar char="•"/>
            </a:pPr>
            <a:r>
              <a:rPr lang="en-US" sz="2000" b="1" i="0" dirty="0">
                <a:solidFill>
                  <a:srgbClr val="000000"/>
                </a:solidFill>
                <a:effectLst/>
                <a:latin typeface="Helvetica Neue"/>
              </a:rPr>
              <a:t> Model Deployment</a:t>
            </a:r>
          </a:p>
          <a:p>
            <a:pPr marL="285750" indent="-285750">
              <a:lnSpc>
                <a:spcPct val="115000"/>
              </a:lnSpc>
              <a:buFont typeface="Arial" panose="020B0604020202020204" pitchFamily="34" charset="0"/>
              <a:buChar char="•"/>
            </a:pPr>
            <a:endParaRPr lang="en-US" sz="2400" b="1"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IN" sz="2400" b="1" dirty="0">
                <a:effectLst/>
                <a:latin typeface="Arial" panose="020B0604020202020204" pitchFamily="34" charset="0"/>
                <a:ea typeface="Arial" panose="020B0604020202020204" pitchFamily="34" charset="0"/>
              </a:rPr>
              <a:t> </a:t>
            </a:r>
            <a:endParaRPr lang="en-US" sz="2400" b="1" dirty="0">
              <a:effectLst/>
              <a:latin typeface="Arial" panose="020B0604020202020204" pitchFamily="34" charset="0"/>
              <a:ea typeface="Arial" panose="020B0604020202020204" pitchFamily="34" charset="0"/>
            </a:endParaRPr>
          </a:p>
          <a:p>
            <a:endParaRPr lang="en-US" b="1" dirty="0"/>
          </a:p>
          <a:p>
            <a:br>
              <a:rPr lang="en-US" sz="1800" b="1" dirty="0"/>
            </a:br>
            <a:endParaRPr sz="1800" b="1" i="0" u="none" strike="noStrike" cap="none"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3568711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
          <p:cNvSpPr txBox="1"/>
          <p:nvPr/>
        </p:nvSpPr>
        <p:spPr>
          <a:xfrm>
            <a:off x="1336229" y="100245"/>
            <a:ext cx="6435525" cy="17542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3600" b="1" i="0" u="none" strike="noStrike" cap="none" dirty="0">
                <a:solidFill>
                  <a:srgbClr val="002776"/>
                </a:solidFill>
                <a:latin typeface="Times New Roman" panose="02020603050405020304" pitchFamily="18" charset="0"/>
                <a:ea typeface="Arial"/>
                <a:cs typeface="Times New Roman" panose="02020603050405020304" pitchFamily="18" charset="0"/>
                <a:sym typeface="Arial"/>
              </a:rPr>
              <a:t>Exploratory Data Analysis (EDA) and </a:t>
            </a:r>
            <a:endParaRPr sz="36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2800"/>
              <a:buFont typeface="Arial"/>
              <a:buNone/>
            </a:pPr>
            <a:r>
              <a:rPr lang="en-US" sz="3600" b="1" i="0" u="none" strike="noStrike" cap="none" dirty="0">
                <a:solidFill>
                  <a:srgbClr val="002776"/>
                </a:solidFill>
                <a:latin typeface="Times New Roman" panose="02020603050405020304" pitchFamily="18" charset="0"/>
                <a:ea typeface="Arial"/>
                <a:cs typeface="Times New Roman" panose="02020603050405020304" pitchFamily="18" charset="0"/>
                <a:sym typeface="Arial"/>
              </a:rPr>
              <a:t>Feature Engineering</a:t>
            </a:r>
            <a:endParaRPr sz="36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362" name="Google Shape;362;p4"/>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Google Shape;340;p2">
            <a:extLst>
              <a:ext uri="{FF2B5EF4-FFF2-40B4-BE49-F238E27FC236}">
                <a16:creationId xmlns:a16="http://schemas.microsoft.com/office/drawing/2014/main" id="{62B378D2-A236-972B-9760-89A88C952251}"/>
              </a:ext>
            </a:extLst>
          </p:cNvPr>
          <p:cNvSpPr txBox="1"/>
          <p:nvPr/>
        </p:nvSpPr>
        <p:spPr>
          <a:xfrm>
            <a:off x="-1" y="1467886"/>
            <a:ext cx="9144001" cy="7066509"/>
          </a:xfrm>
          <a:prstGeom prst="rect">
            <a:avLst/>
          </a:prstGeom>
          <a:noFill/>
          <a:ln>
            <a:noFill/>
          </a:ln>
        </p:spPr>
        <p:txBody>
          <a:bodyPr spcFirstLastPara="1" wrap="square" lIns="91425" tIns="45700" rIns="91425" bIns="45700" anchor="t" anchorCtr="0">
            <a:spAutoFit/>
          </a:bodyPr>
          <a:lstStyle/>
          <a:p>
            <a:pPr algn="l">
              <a:buFont typeface="Arial" panose="020B0604020202020204" pitchFamily="34" charset="0"/>
              <a:buChar char="•"/>
            </a:pPr>
            <a:endParaRPr lang="en-US" sz="2000" b="0" i="0" dirty="0">
              <a:solidFill>
                <a:srgbClr val="000000"/>
              </a:solidFill>
              <a:effectLst/>
              <a:latin typeface="Helvetica Neue"/>
            </a:endParaRPr>
          </a:p>
          <a:p>
            <a:pPr algn="l">
              <a:buFont typeface="Arial" panose="020B0604020202020204" pitchFamily="34" charset="0"/>
              <a:buChar char="•"/>
            </a:pPr>
            <a:endParaRPr lang="en-US" sz="2000" dirty="0">
              <a:solidFill>
                <a:srgbClr val="000000"/>
              </a:solidFill>
              <a:latin typeface="Helvetica Neue"/>
            </a:endParaRPr>
          </a:p>
          <a:p>
            <a:pPr algn="l">
              <a:buFont typeface="Arial" panose="020B0604020202020204" pitchFamily="34" charset="0"/>
              <a:buChar char="•"/>
            </a:pPr>
            <a:r>
              <a:rPr lang="en-US" sz="2400" b="1" i="0" dirty="0">
                <a:solidFill>
                  <a:srgbClr val="000000"/>
                </a:solidFill>
                <a:effectLst/>
                <a:latin typeface="Helvetica Neue"/>
              </a:rPr>
              <a:t>   </a:t>
            </a:r>
            <a:r>
              <a:rPr lang="en-US" sz="2000" b="1" i="0" dirty="0">
                <a:solidFill>
                  <a:srgbClr val="000000"/>
                </a:solidFill>
                <a:effectLst/>
                <a:latin typeface="Helvetica Neue"/>
              </a:rPr>
              <a:t>Missing values</a:t>
            </a:r>
          </a:p>
          <a:p>
            <a:pPr indent="-342900">
              <a:buFont typeface="Arial" panose="020B0604020202020204" pitchFamily="34" charset="0"/>
              <a:buChar char="•"/>
            </a:pPr>
            <a:r>
              <a:rPr lang="en-US" sz="2000" b="1" i="0" dirty="0">
                <a:solidFill>
                  <a:srgbClr val="000000"/>
                </a:solidFill>
                <a:effectLst/>
                <a:latin typeface="Helvetica Neue"/>
              </a:rPr>
              <a:t>Duplicated values</a:t>
            </a:r>
            <a:endParaRPr lang="en-US" sz="2000" b="1" dirty="0">
              <a:solidFill>
                <a:srgbClr val="000000"/>
              </a:solidFill>
              <a:latin typeface="Helvetica Neue"/>
            </a:endParaRPr>
          </a:p>
          <a:p>
            <a:pPr indent="-342900">
              <a:buFont typeface="Arial" panose="020B0604020202020204" pitchFamily="34" charset="0"/>
              <a:buChar char="•"/>
            </a:pPr>
            <a:r>
              <a:rPr lang="en-US" sz="2000" b="1" dirty="0">
                <a:solidFill>
                  <a:srgbClr val="000000"/>
                </a:solidFill>
                <a:latin typeface="Helvetica Neue"/>
              </a:rPr>
              <a:t>Outlier Detection</a:t>
            </a:r>
          </a:p>
          <a:p>
            <a:pPr indent="-342900">
              <a:buFont typeface="Arial" panose="020B0604020202020204" pitchFamily="34" charset="0"/>
              <a:buChar char="•"/>
            </a:pPr>
            <a:r>
              <a:rPr lang="en-US" sz="2000" b="1" dirty="0">
                <a:solidFill>
                  <a:srgbClr val="000000"/>
                </a:solidFill>
                <a:latin typeface="Helvetica Neue"/>
              </a:rPr>
              <a:t>Feature Scaling</a:t>
            </a:r>
          </a:p>
          <a:p>
            <a:pPr indent="-342900">
              <a:buFont typeface="Arial" panose="020B0604020202020204" pitchFamily="34" charset="0"/>
              <a:buChar char="•"/>
            </a:pPr>
            <a:r>
              <a:rPr lang="en-US" sz="2000" b="1" dirty="0">
                <a:solidFill>
                  <a:srgbClr val="000000"/>
                </a:solidFill>
                <a:latin typeface="Helvetica Neue"/>
              </a:rPr>
              <a:t>Feature Extraction</a:t>
            </a:r>
          </a:p>
          <a:p>
            <a:pPr indent="-342900">
              <a:buFont typeface="Arial" panose="020B0604020202020204" pitchFamily="34" charset="0"/>
              <a:buChar char="•"/>
            </a:pPr>
            <a:r>
              <a:rPr lang="en-US" sz="2000" b="1" dirty="0">
                <a:solidFill>
                  <a:srgbClr val="000000"/>
                </a:solidFill>
                <a:latin typeface="Helvetica Neue"/>
              </a:rPr>
              <a:t>Correlation</a:t>
            </a:r>
          </a:p>
          <a:p>
            <a:pPr indent="-342900">
              <a:buFont typeface="Arial" panose="020B0604020202020204" pitchFamily="34" charset="0"/>
              <a:buChar char="•"/>
            </a:pPr>
            <a:r>
              <a:rPr lang="en-US" sz="2000" b="1" dirty="0">
                <a:solidFill>
                  <a:srgbClr val="000000"/>
                </a:solidFill>
                <a:latin typeface="Helvetica Neue"/>
              </a:rPr>
              <a:t>Skewness Removal</a:t>
            </a:r>
          </a:p>
          <a:p>
            <a:pPr indent="-342900">
              <a:buFont typeface="Arial" panose="020B0604020202020204" pitchFamily="34" charset="0"/>
              <a:buChar char="•"/>
            </a:pPr>
            <a:r>
              <a:rPr lang="en-US" sz="2000" b="1" dirty="0">
                <a:solidFill>
                  <a:srgbClr val="000000"/>
                </a:solidFill>
                <a:latin typeface="Helvetica Neue"/>
              </a:rPr>
              <a:t>Data Insights</a:t>
            </a:r>
          </a:p>
          <a:p>
            <a:pPr indent="-342900">
              <a:buFont typeface="Arial" panose="020B0604020202020204" pitchFamily="34" charset="0"/>
              <a:buChar char="•"/>
            </a:pPr>
            <a:r>
              <a:rPr lang="en-US" sz="2000" b="1" dirty="0">
                <a:solidFill>
                  <a:srgbClr val="000000"/>
                </a:solidFill>
                <a:latin typeface="Helvetica Neue"/>
              </a:rPr>
              <a:t>Stationarity Test</a:t>
            </a:r>
          </a:p>
          <a:p>
            <a:pPr indent="-342900">
              <a:buFont typeface="Arial" panose="020B0604020202020204" pitchFamily="34" charset="0"/>
              <a:buChar char="•"/>
            </a:pPr>
            <a:r>
              <a:rPr lang="en-US" sz="2000" b="1" dirty="0">
                <a:solidFill>
                  <a:srgbClr val="000000"/>
                </a:solidFill>
                <a:latin typeface="Helvetica Neue"/>
              </a:rPr>
              <a:t>Autocorrelation Function</a:t>
            </a:r>
          </a:p>
          <a:p>
            <a:pPr indent="-342900">
              <a:buFont typeface="Arial" panose="020B0604020202020204" pitchFamily="34" charset="0"/>
              <a:buChar char="•"/>
            </a:pPr>
            <a:r>
              <a:rPr lang="en-US" sz="2000" b="1" dirty="0">
                <a:solidFill>
                  <a:srgbClr val="000000"/>
                </a:solidFill>
                <a:latin typeface="Helvetica Neue"/>
              </a:rPr>
              <a:t>Partial Autocorrelation Function</a:t>
            </a:r>
          </a:p>
          <a:p>
            <a:pPr indent="-342900">
              <a:buFont typeface="Arial" panose="020B0604020202020204" pitchFamily="34" charset="0"/>
              <a:buChar char="•"/>
            </a:pPr>
            <a:r>
              <a:rPr lang="en-US" sz="2000" b="1" dirty="0">
                <a:solidFill>
                  <a:srgbClr val="000000"/>
                </a:solidFill>
                <a:latin typeface="Helvetica Neue"/>
              </a:rPr>
              <a:t>Lag plots</a:t>
            </a:r>
          </a:p>
          <a:p>
            <a:pPr indent="-342900">
              <a:buFont typeface="Arial" panose="020B0604020202020204" pitchFamily="34" charset="0"/>
              <a:buChar char="•"/>
            </a:pPr>
            <a:r>
              <a:rPr lang="en-US" sz="2000" b="1" dirty="0">
                <a:solidFill>
                  <a:srgbClr val="000000"/>
                </a:solidFill>
                <a:latin typeface="Helvetica Neue"/>
              </a:rPr>
              <a:t>Normal Distribution Analysis</a:t>
            </a:r>
          </a:p>
          <a:p>
            <a:pPr indent="-342900">
              <a:buFont typeface="Arial" panose="020B0604020202020204" pitchFamily="34" charset="0"/>
              <a:buChar char="•"/>
            </a:pPr>
            <a:r>
              <a:rPr lang="en-US" sz="2000" b="1" dirty="0" err="1">
                <a:solidFill>
                  <a:srgbClr val="000000"/>
                </a:solidFill>
                <a:latin typeface="Helvetica Neue"/>
              </a:rPr>
              <a:t>Relationshop</a:t>
            </a:r>
            <a:r>
              <a:rPr lang="en-US" sz="2000" b="1" dirty="0">
                <a:solidFill>
                  <a:srgbClr val="000000"/>
                </a:solidFill>
                <a:latin typeface="Helvetica Neue"/>
              </a:rPr>
              <a:t> between independent and dependent feature (PJMW_MW)</a:t>
            </a:r>
          </a:p>
          <a:p>
            <a:pPr indent="-342900">
              <a:lnSpc>
                <a:spcPct val="115000"/>
              </a:lnSpc>
              <a:buFont typeface="Arial" panose="020B0604020202020204" pitchFamily="34" charset="0"/>
              <a:buChar char="•"/>
            </a:pPr>
            <a:endParaRPr lang="en-US" sz="2400" b="1" dirty="0">
              <a:solidFill>
                <a:srgbClr val="000000"/>
              </a:solidFill>
              <a:latin typeface="Helvetica Neue"/>
            </a:endParaRPr>
          </a:p>
          <a:p>
            <a:pPr marL="0" marR="0">
              <a:lnSpc>
                <a:spcPct val="115000"/>
              </a:lnSpc>
              <a:spcBef>
                <a:spcPts val="0"/>
              </a:spcBef>
              <a:spcAft>
                <a:spcPts val="0"/>
              </a:spcAft>
            </a:pPr>
            <a:r>
              <a:rPr lang="en-IN" sz="2400" b="1" dirty="0">
                <a:effectLst/>
                <a:latin typeface="Arial" panose="020B0604020202020204" pitchFamily="34" charset="0"/>
                <a:ea typeface="Arial" panose="020B0604020202020204" pitchFamily="34" charset="0"/>
              </a:rPr>
              <a:t> </a:t>
            </a:r>
            <a:endParaRPr lang="en-US" sz="2400" b="1" dirty="0">
              <a:effectLst/>
              <a:latin typeface="Arial" panose="020B0604020202020204" pitchFamily="34" charset="0"/>
              <a:ea typeface="Arial" panose="020B0604020202020204" pitchFamily="34" charset="0"/>
            </a:endParaRPr>
          </a:p>
          <a:p>
            <a:endParaRPr lang="en-US" b="1" dirty="0"/>
          </a:p>
          <a:p>
            <a:br>
              <a:rPr lang="en-US" sz="1800" b="1" dirty="0"/>
            </a:br>
            <a:endParaRPr sz="1800" b="1" i="0" u="none" strike="noStrike" cap="none" dirty="0">
              <a:solidFill>
                <a:schemeClr val="dk1"/>
              </a:solidFill>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
          <p:cNvSpPr txBox="1"/>
          <p:nvPr/>
        </p:nvSpPr>
        <p:spPr>
          <a:xfrm>
            <a:off x="-1" y="0"/>
            <a:ext cx="6288505"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3600" b="1" i="0" u="none" strike="noStrike" cap="none" dirty="0">
                <a:solidFill>
                  <a:srgbClr val="002776"/>
                </a:solidFill>
                <a:latin typeface="Times New Roman" panose="02020603050405020304" pitchFamily="18" charset="0"/>
                <a:ea typeface="Arial"/>
                <a:cs typeface="Times New Roman" panose="02020603050405020304" pitchFamily="18" charset="0"/>
                <a:sym typeface="Arial"/>
              </a:rPr>
              <a:t>Data set details</a:t>
            </a:r>
            <a:endParaRPr sz="36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369" name="Google Shape;369;p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a:extLst>
              <a:ext uri="{FF2B5EF4-FFF2-40B4-BE49-F238E27FC236}">
                <a16:creationId xmlns:a16="http://schemas.microsoft.com/office/drawing/2014/main" id="{5B1FABF4-E7E8-DFF6-0512-0A163CB6FF31}"/>
              </a:ext>
            </a:extLst>
          </p:cNvPr>
          <p:cNvPicPr>
            <a:picLocks noChangeAspect="1"/>
          </p:cNvPicPr>
          <p:nvPr/>
        </p:nvPicPr>
        <p:blipFill>
          <a:blip r:embed="rId4"/>
          <a:stretch>
            <a:fillRect/>
          </a:stretch>
        </p:blipFill>
        <p:spPr>
          <a:xfrm>
            <a:off x="219169" y="647974"/>
            <a:ext cx="3239650" cy="5399900"/>
          </a:xfrm>
          <a:prstGeom prst="rect">
            <a:avLst/>
          </a:prstGeom>
        </p:spPr>
      </p:pic>
      <p:pic>
        <p:nvPicPr>
          <p:cNvPr id="5" name="Picture 4">
            <a:extLst>
              <a:ext uri="{FF2B5EF4-FFF2-40B4-BE49-F238E27FC236}">
                <a16:creationId xmlns:a16="http://schemas.microsoft.com/office/drawing/2014/main" id="{9F114758-0C0C-0D9D-3A79-CB9531DFF4F5}"/>
              </a:ext>
            </a:extLst>
          </p:cNvPr>
          <p:cNvPicPr>
            <a:picLocks noChangeAspect="1"/>
          </p:cNvPicPr>
          <p:nvPr/>
        </p:nvPicPr>
        <p:blipFill>
          <a:blip r:embed="rId5"/>
          <a:stretch>
            <a:fillRect/>
          </a:stretch>
        </p:blipFill>
        <p:spPr>
          <a:xfrm>
            <a:off x="3458819" y="647975"/>
            <a:ext cx="5499986" cy="3040106"/>
          </a:xfrm>
          <a:prstGeom prst="rect">
            <a:avLst/>
          </a:prstGeom>
        </p:spPr>
      </p:pic>
      <p:pic>
        <p:nvPicPr>
          <p:cNvPr id="7" name="Picture 6">
            <a:extLst>
              <a:ext uri="{FF2B5EF4-FFF2-40B4-BE49-F238E27FC236}">
                <a16:creationId xmlns:a16="http://schemas.microsoft.com/office/drawing/2014/main" id="{57A95A6D-4FF6-A9EF-F89D-E167A01073BB}"/>
              </a:ext>
            </a:extLst>
          </p:cNvPr>
          <p:cNvPicPr>
            <a:picLocks noChangeAspect="1"/>
          </p:cNvPicPr>
          <p:nvPr/>
        </p:nvPicPr>
        <p:blipFill>
          <a:blip r:embed="rId6"/>
          <a:stretch>
            <a:fillRect/>
          </a:stretch>
        </p:blipFill>
        <p:spPr>
          <a:xfrm>
            <a:off x="3702384" y="3824452"/>
            <a:ext cx="3029162" cy="1715056"/>
          </a:xfrm>
          <a:prstGeom prst="rect">
            <a:avLst/>
          </a:prstGeom>
        </p:spPr>
      </p:pic>
      <p:pic>
        <p:nvPicPr>
          <p:cNvPr id="9" name="Picture 8">
            <a:extLst>
              <a:ext uri="{FF2B5EF4-FFF2-40B4-BE49-F238E27FC236}">
                <a16:creationId xmlns:a16="http://schemas.microsoft.com/office/drawing/2014/main" id="{5FF8580C-D59F-C6F9-16B1-BB91D6130C6F}"/>
              </a:ext>
            </a:extLst>
          </p:cNvPr>
          <p:cNvPicPr>
            <a:picLocks noChangeAspect="1"/>
          </p:cNvPicPr>
          <p:nvPr/>
        </p:nvPicPr>
        <p:blipFill>
          <a:blip r:embed="rId7"/>
          <a:stretch>
            <a:fillRect/>
          </a:stretch>
        </p:blipFill>
        <p:spPr>
          <a:xfrm>
            <a:off x="6833105" y="3835512"/>
            <a:ext cx="1877298" cy="26631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
          <p:cNvSpPr txBox="1"/>
          <p:nvPr/>
        </p:nvSpPr>
        <p:spPr>
          <a:xfrm>
            <a:off x="-1" y="0"/>
            <a:ext cx="6288505"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3600" b="1" i="0" u="none" strike="noStrike" cap="none" dirty="0">
                <a:solidFill>
                  <a:srgbClr val="002776"/>
                </a:solidFill>
                <a:latin typeface="Times New Roman" panose="02020603050405020304" pitchFamily="18" charset="0"/>
                <a:ea typeface="Arial"/>
                <a:cs typeface="Times New Roman" panose="02020603050405020304" pitchFamily="18" charset="0"/>
                <a:sym typeface="Arial"/>
              </a:rPr>
              <a:t>Duplicate Values</a:t>
            </a:r>
            <a:endParaRPr lang="en-US" sz="3600" b="0" i="0" u="none" strike="noStrike" cap="none" dirty="0">
              <a:solidFill>
                <a:srgbClr val="000000"/>
              </a:solidFill>
              <a:latin typeface="Arial"/>
              <a:ea typeface="Arial"/>
              <a:cs typeface="Arial"/>
              <a:sym typeface="Arial"/>
            </a:endParaRPr>
          </a:p>
        </p:txBody>
      </p:sp>
      <p:pic>
        <p:nvPicPr>
          <p:cNvPr id="369" name="Google Shape;369;p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2" name="Picture 1">
            <a:extLst>
              <a:ext uri="{FF2B5EF4-FFF2-40B4-BE49-F238E27FC236}">
                <a16:creationId xmlns:a16="http://schemas.microsoft.com/office/drawing/2014/main" id="{CDA737A2-7B55-F605-6BB8-BEB418274EC5}"/>
              </a:ext>
            </a:extLst>
          </p:cNvPr>
          <p:cNvPicPr>
            <a:picLocks noChangeAspect="1"/>
          </p:cNvPicPr>
          <p:nvPr/>
        </p:nvPicPr>
        <p:blipFill>
          <a:blip r:embed="rId4"/>
          <a:stretch>
            <a:fillRect/>
          </a:stretch>
        </p:blipFill>
        <p:spPr>
          <a:xfrm>
            <a:off x="0" y="842078"/>
            <a:ext cx="4968671" cy="5283425"/>
          </a:xfrm>
          <a:prstGeom prst="rect">
            <a:avLst/>
          </a:prstGeom>
        </p:spPr>
      </p:pic>
      <p:pic>
        <p:nvPicPr>
          <p:cNvPr id="4" name="Picture 3">
            <a:extLst>
              <a:ext uri="{FF2B5EF4-FFF2-40B4-BE49-F238E27FC236}">
                <a16:creationId xmlns:a16="http://schemas.microsoft.com/office/drawing/2014/main" id="{9739FA01-4A5A-F0F2-CE40-D44E5F33CE21}"/>
              </a:ext>
            </a:extLst>
          </p:cNvPr>
          <p:cNvPicPr>
            <a:picLocks noChangeAspect="1"/>
          </p:cNvPicPr>
          <p:nvPr/>
        </p:nvPicPr>
        <p:blipFill>
          <a:blip r:embed="rId5"/>
          <a:stretch>
            <a:fillRect/>
          </a:stretch>
        </p:blipFill>
        <p:spPr>
          <a:xfrm>
            <a:off x="5085348" y="829383"/>
            <a:ext cx="3873458" cy="2196229"/>
          </a:xfrm>
          <a:prstGeom prst="rect">
            <a:avLst/>
          </a:prstGeom>
        </p:spPr>
      </p:pic>
      <p:pic>
        <p:nvPicPr>
          <p:cNvPr id="6" name="Picture 5">
            <a:extLst>
              <a:ext uri="{FF2B5EF4-FFF2-40B4-BE49-F238E27FC236}">
                <a16:creationId xmlns:a16="http://schemas.microsoft.com/office/drawing/2014/main" id="{3331FA1E-EA1D-BCEE-371C-9615886B71FC}"/>
              </a:ext>
            </a:extLst>
          </p:cNvPr>
          <p:cNvPicPr>
            <a:picLocks noChangeAspect="1"/>
          </p:cNvPicPr>
          <p:nvPr/>
        </p:nvPicPr>
        <p:blipFill>
          <a:blip r:embed="rId6"/>
          <a:stretch>
            <a:fillRect/>
          </a:stretch>
        </p:blipFill>
        <p:spPr>
          <a:xfrm>
            <a:off x="5223626" y="3261156"/>
            <a:ext cx="3427046" cy="2719968"/>
          </a:xfrm>
          <a:prstGeom prst="rect">
            <a:avLst/>
          </a:prstGeom>
        </p:spPr>
      </p:pic>
    </p:spTree>
    <p:extLst>
      <p:ext uri="{BB962C8B-B14F-4D97-AF65-F5344CB8AC3E}">
        <p14:creationId xmlns:p14="http://schemas.microsoft.com/office/powerpoint/2010/main" val="39649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7"/>
          <p:cNvSpPr txBox="1"/>
          <p:nvPr/>
        </p:nvSpPr>
        <p:spPr>
          <a:xfrm>
            <a:off x="0" y="0"/>
            <a:ext cx="6481011"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3600" b="1" i="0" u="none" strike="noStrike" cap="none" dirty="0">
                <a:solidFill>
                  <a:srgbClr val="002776"/>
                </a:solidFill>
                <a:latin typeface="Times New Roman" panose="02020603050405020304" pitchFamily="18" charset="0"/>
                <a:ea typeface="Arial"/>
                <a:cs typeface="Times New Roman" panose="02020603050405020304" pitchFamily="18" charset="0"/>
                <a:sym typeface="Arial"/>
              </a:rPr>
              <a:t>EDA-Feature Extraction</a:t>
            </a:r>
            <a:endParaRPr sz="36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a:extLst>
              <a:ext uri="{FF2B5EF4-FFF2-40B4-BE49-F238E27FC236}">
                <a16:creationId xmlns:a16="http://schemas.microsoft.com/office/drawing/2014/main" id="{72DDBE12-7715-A457-D301-AC01874B81C9}"/>
              </a:ext>
            </a:extLst>
          </p:cNvPr>
          <p:cNvPicPr>
            <a:picLocks noChangeAspect="1"/>
          </p:cNvPicPr>
          <p:nvPr/>
        </p:nvPicPr>
        <p:blipFill>
          <a:blip r:embed="rId4"/>
          <a:stretch>
            <a:fillRect/>
          </a:stretch>
        </p:blipFill>
        <p:spPr>
          <a:xfrm>
            <a:off x="0" y="646290"/>
            <a:ext cx="9144000" cy="2140333"/>
          </a:xfrm>
          <a:prstGeom prst="rect">
            <a:avLst/>
          </a:prstGeom>
        </p:spPr>
      </p:pic>
      <p:pic>
        <p:nvPicPr>
          <p:cNvPr id="5" name="Picture 4">
            <a:extLst>
              <a:ext uri="{FF2B5EF4-FFF2-40B4-BE49-F238E27FC236}">
                <a16:creationId xmlns:a16="http://schemas.microsoft.com/office/drawing/2014/main" id="{8B1D3377-9B2D-C0E1-FCDA-5479C061B6CA}"/>
              </a:ext>
            </a:extLst>
          </p:cNvPr>
          <p:cNvPicPr>
            <a:picLocks noChangeAspect="1"/>
          </p:cNvPicPr>
          <p:nvPr/>
        </p:nvPicPr>
        <p:blipFill>
          <a:blip r:embed="rId5"/>
          <a:stretch>
            <a:fillRect/>
          </a:stretch>
        </p:blipFill>
        <p:spPr>
          <a:xfrm>
            <a:off x="0" y="2786623"/>
            <a:ext cx="9144000" cy="32600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7"/>
          <p:cNvSpPr txBox="1"/>
          <p:nvPr/>
        </p:nvSpPr>
        <p:spPr>
          <a:xfrm>
            <a:off x="0" y="0"/>
            <a:ext cx="6481011" cy="17542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3600" b="1" dirty="0">
                <a:solidFill>
                  <a:srgbClr val="002776"/>
                </a:solidFill>
                <a:latin typeface="Times New Roman" panose="02020603050405020304" pitchFamily="18" charset="0"/>
                <a:cs typeface="Times New Roman" panose="02020603050405020304" pitchFamily="18" charset="0"/>
              </a:rPr>
              <a:t>Energy Consumption on Hourly, Daily, Weekly, Monthly and Yearly Basis</a:t>
            </a:r>
            <a:endParaRPr lang="en-IN" sz="18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2" name="Picture 1">
            <a:extLst>
              <a:ext uri="{FF2B5EF4-FFF2-40B4-BE49-F238E27FC236}">
                <a16:creationId xmlns:a16="http://schemas.microsoft.com/office/drawing/2014/main" id="{60D70155-79B8-AD3D-11B6-1C4DD8C4D569}"/>
              </a:ext>
            </a:extLst>
          </p:cNvPr>
          <p:cNvPicPr>
            <a:picLocks noChangeAspect="1"/>
          </p:cNvPicPr>
          <p:nvPr/>
        </p:nvPicPr>
        <p:blipFill>
          <a:blip r:embed="rId4"/>
          <a:stretch>
            <a:fillRect/>
          </a:stretch>
        </p:blipFill>
        <p:spPr>
          <a:xfrm>
            <a:off x="0" y="1686107"/>
            <a:ext cx="5883439" cy="4442856"/>
          </a:xfrm>
          <a:prstGeom prst="rect">
            <a:avLst/>
          </a:prstGeom>
        </p:spPr>
      </p:pic>
      <p:pic>
        <p:nvPicPr>
          <p:cNvPr id="4" name="Picture 3">
            <a:extLst>
              <a:ext uri="{FF2B5EF4-FFF2-40B4-BE49-F238E27FC236}">
                <a16:creationId xmlns:a16="http://schemas.microsoft.com/office/drawing/2014/main" id="{C7782D9D-57B1-93C2-E9CB-DF1C2CB33CD7}"/>
              </a:ext>
            </a:extLst>
          </p:cNvPr>
          <p:cNvPicPr>
            <a:picLocks noChangeAspect="1"/>
          </p:cNvPicPr>
          <p:nvPr/>
        </p:nvPicPr>
        <p:blipFill>
          <a:blip r:embed="rId5"/>
          <a:stretch>
            <a:fillRect/>
          </a:stretch>
        </p:blipFill>
        <p:spPr>
          <a:xfrm>
            <a:off x="6110420" y="1514739"/>
            <a:ext cx="2983505" cy="2274681"/>
          </a:xfrm>
          <a:prstGeom prst="rect">
            <a:avLst/>
          </a:prstGeom>
        </p:spPr>
      </p:pic>
      <p:pic>
        <p:nvPicPr>
          <p:cNvPr id="6" name="Picture 5">
            <a:extLst>
              <a:ext uri="{FF2B5EF4-FFF2-40B4-BE49-F238E27FC236}">
                <a16:creationId xmlns:a16="http://schemas.microsoft.com/office/drawing/2014/main" id="{067C30BB-3327-E85B-CA8F-35E0BCBEB741}"/>
              </a:ext>
            </a:extLst>
          </p:cNvPr>
          <p:cNvPicPr>
            <a:picLocks noChangeAspect="1"/>
          </p:cNvPicPr>
          <p:nvPr/>
        </p:nvPicPr>
        <p:blipFill>
          <a:blip r:embed="rId6"/>
          <a:stretch>
            <a:fillRect/>
          </a:stretch>
        </p:blipFill>
        <p:spPr>
          <a:xfrm>
            <a:off x="6110420" y="3789420"/>
            <a:ext cx="2819644" cy="2339543"/>
          </a:xfrm>
          <a:prstGeom prst="rect">
            <a:avLst/>
          </a:prstGeom>
        </p:spPr>
      </p:pic>
    </p:spTree>
    <p:extLst>
      <p:ext uri="{BB962C8B-B14F-4D97-AF65-F5344CB8AC3E}">
        <p14:creationId xmlns:p14="http://schemas.microsoft.com/office/powerpoint/2010/main" val="1705209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7"/>
          <p:cNvSpPr txBox="1"/>
          <p:nvPr/>
        </p:nvSpPr>
        <p:spPr>
          <a:xfrm>
            <a:off x="0" y="0"/>
            <a:ext cx="6481011"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3600" b="1" dirty="0">
                <a:solidFill>
                  <a:srgbClr val="002776"/>
                </a:solidFill>
                <a:latin typeface="Times New Roman" panose="02020603050405020304" pitchFamily="18" charset="0"/>
                <a:cs typeface="Times New Roman" panose="02020603050405020304" pitchFamily="18" charset="0"/>
              </a:rPr>
              <a:t>Energy Consumption on Seasons and Holidays</a:t>
            </a:r>
            <a:endParaRPr lang="en-IN" sz="18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a:extLst>
              <a:ext uri="{FF2B5EF4-FFF2-40B4-BE49-F238E27FC236}">
                <a16:creationId xmlns:a16="http://schemas.microsoft.com/office/drawing/2014/main" id="{D74D4DD4-F576-9C05-4829-B9F4983F7DA4}"/>
              </a:ext>
            </a:extLst>
          </p:cNvPr>
          <p:cNvPicPr>
            <a:picLocks noChangeAspect="1"/>
          </p:cNvPicPr>
          <p:nvPr/>
        </p:nvPicPr>
        <p:blipFill>
          <a:blip r:embed="rId4"/>
          <a:stretch>
            <a:fillRect/>
          </a:stretch>
        </p:blipFill>
        <p:spPr>
          <a:xfrm>
            <a:off x="1623060" y="1891990"/>
            <a:ext cx="5897880" cy="3942523"/>
          </a:xfrm>
          <a:prstGeom prst="rect">
            <a:avLst/>
          </a:prstGeom>
        </p:spPr>
      </p:pic>
    </p:spTree>
    <p:extLst>
      <p:ext uri="{BB962C8B-B14F-4D97-AF65-F5344CB8AC3E}">
        <p14:creationId xmlns:p14="http://schemas.microsoft.com/office/powerpoint/2010/main" val="264962484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229</TotalTime>
  <Words>507</Words>
  <Application>Microsoft Office PowerPoint</Application>
  <PresentationFormat>On-screen Show (4:3)</PresentationFormat>
  <Paragraphs>121</Paragraphs>
  <Slides>28</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Noto Sans Symbols</vt:lpstr>
      <vt:lpstr>Helvetica Neue</vt:lpstr>
      <vt:lpstr>Calibri</vt:lpstr>
      <vt:lpstr>Gill Sans MT</vt:lpstr>
      <vt:lpstr>inherit</vt:lpstr>
      <vt:lpstr>Arial</vt:lpstr>
      <vt:lpstr>Times New Roman</vt:lpstr>
      <vt:lpstr>Verdana</vt:lpstr>
      <vt:lpstr>source-serif-pro</vt:lpstr>
      <vt:lpstr>Gallery</vt:lpstr>
      <vt:lpstr> Mentor Name: Neha Gupta Date:27/10/2022</vt:lpstr>
      <vt:lpstr> Business Objective </vt:lpstr>
      <vt:lpstr>Project Lifecycle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ARIMA Model (Autoregressive integrated moving average)</vt:lpstr>
      <vt:lpstr>Dickey-Fuller Test : For stationarity check </vt:lpstr>
      <vt:lpstr>Differencing by Rolling mean </vt:lpstr>
      <vt:lpstr>ACF &amp; PACF Plots </vt:lpstr>
      <vt:lpstr>Train and Test split</vt:lpstr>
      <vt:lpstr>Arima Model Results </vt:lpstr>
      <vt:lpstr>Arima Model </vt:lpstr>
      <vt:lpstr>Sarima Model Results </vt:lpstr>
      <vt:lpstr>Sarima Model Results </vt:lpstr>
      <vt:lpstr>Sarima Model Results </vt:lpstr>
      <vt:lpstr>Sarima Model Results </vt:lpstr>
      <vt:lpstr>SARIMA 7 DAYS</vt:lpstr>
      <vt:lpstr>LINEAR REGRESSION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Gonala, Shirish</dc:creator>
  <cp:lastModifiedBy>ANIKET KUMBHAR</cp:lastModifiedBy>
  <cp:revision>13</cp:revision>
  <dcterms:created xsi:type="dcterms:W3CDTF">2012-08-17T07:00:49Z</dcterms:created>
  <dcterms:modified xsi:type="dcterms:W3CDTF">2022-10-28T05:35:56Z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